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4567" autoAdjust="0"/>
  </p:normalViewPr>
  <p:slideViewPr>
    <p:cSldViewPr snapToGrid="0" snapToObjects="1">
      <p:cViewPr varScale="1">
        <p:scale>
          <a:sx n="40" d="100"/>
          <a:sy n="40" d="100"/>
        </p:scale>
        <p:origin x="60" y="4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45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role/testrepo/blob/main/Week1_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role/testrepo/blob/main/EDA%20with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role/testrepo/blob/main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role/testrepo/blob/main/Interactive%20Visual%20Analytic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role/testrepo/blob/main/Interactive%20Visual%20Analytic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role/testrepo/blob/main/Machine%20Learning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orole/testrepo/tree/mai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role/testrepo/blob/main/Data%20Collection%20Api%20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role/testrepo/blob/main/Week1_Data%20Collection%20with%20Web%20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Mengting Li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19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Aug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11149274" cy="4896017"/>
          </a:xfrm>
          <a:prstGeom prst="rect">
            <a:avLst/>
          </a:prstGeom>
        </p:spPr>
        <p:txBody>
          <a:bodyPr/>
          <a:lstStyle/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Create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training label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outcomes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where 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= 1 &amp;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failure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=</a:t>
            </a:r>
            <a:r>
              <a:rPr lang="en-US" sz="24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0.</a:t>
            </a:r>
            <a:endParaRPr lang="en-US" sz="24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Outcome</a:t>
            </a:r>
            <a:r>
              <a:rPr lang="en-US" sz="24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column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has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two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components:</a:t>
            </a:r>
            <a:r>
              <a:rPr lang="en-US" sz="24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‘Mission</a:t>
            </a:r>
            <a:r>
              <a:rPr lang="en-US" sz="24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Outcome’</a:t>
            </a:r>
            <a:r>
              <a:rPr lang="en-US" sz="24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‘Landing</a:t>
            </a:r>
            <a:r>
              <a:rPr lang="en-US" sz="24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Location’</a:t>
            </a:r>
            <a:endParaRPr lang="en-US" sz="2400" dirty="0">
              <a:latin typeface="Carlito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New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label column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‘class’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value 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‘Mission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Outcome’ is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0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otherwise.  </a:t>
            </a:r>
            <a:r>
              <a:rPr lang="en-US" sz="24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Value </a:t>
            </a:r>
            <a:r>
              <a:rPr lang="en-US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Mapping:</a:t>
            </a:r>
            <a:endParaRPr lang="en-US" sz="24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ASDS,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RTLS,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&amp;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Ocean –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24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</a:t>
            </a:r>
            <a:endParaRPr lang="en-US" sz="24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None </a:t>
            </a:r>
            <a:r>
              <a:rPr lang="en-US" sz="2400" dirty="0" err="1">
                <a:solidFill>
                  <a:srgbClr val="404040"/>
                </a:solidFill>
                <a:latin typeface="Carlito"/>
                <a:cs typeface="Carlito"/>
              </a:rPr>
              <a:t>None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ASDS, None ASDS,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Ocean,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RTLS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–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0</a:t>
            </a:r>
            <a:endParaRPr lang="en-US" dirty="0"/>
          </a:p>
          <a:p>
            <a:r>
              <a:rPr lang="en-US" dirty="0"/>
              <a:t>GitHub url:</a:t>
            </a:r>
          </a:p>
          <a:p>
            <a:pPr marL="0" indent="0">
              <a:buNone/>
            </a:pPr>
            <a:r>
              <a:rPr lang="de-CH" dirty="0">
                <a:hlinkClick r:id="rId3"/>
              </a:rPr>
              <a:t>testrepo/Week1_Data wrangling.ipynb at main · Horole/testrepo (github.com)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9745589" cy="483184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marR="556260" indent="0">
              <a:lnSpc>
                <a:spcPts val="2210"/>
              </a:lnSpc>
              <a:spcBef>
                <a:spcPts val="335"/>
              </a:spcBef>
              <a:buNone/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Exploratory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Analysis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on variables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spc="-50" dirty="0">
                <a:solidFill>
                  <a:srgbClr val="404040"/>
                </a:solidFill>
                <a:latin typeface="Carlito"/>
                <a:cs typeface="Carlito"/>
              </a:rPr>
              <a:t>Number,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Class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30" dirty="0">
                <a:solidFill>
                  <a:srgbClr val="404040"/>
                </a:solidFill>
                <a:latin typeface="Carlito"/>
                <a:cs typeface="Carlito"/>
              </a:rPr>
              <a:t>Year.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050"/>
              </a:spcBef>
              <a:buNone/>
            </a:pP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Plots</a:t>
            </a:r>
            <a:r>
              <a:rPr lang="en-US" sz="2400" u="heavy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Used:</a:t>
            </a:r>
            <a:endParaRPr lang="en-US" sz="2400" dirty="0">
              <a:latin typeface="Carlito"/>
              <a:cs typeface="Carlito"/>
            </a:endParaRPr>
          </a:p>
          <a:p>
            <a:pPr marL="0" marR="405765" indent="0">
              <a:lnSpc>
                <a:spcPts val="2210"/>
              </a:lnSpc>
              <a:spcBef>
                <a:spcPts val="1430"/>
              </a:spcBef>
              <a:buNone/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Rate,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vs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Success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Yearly</a:t>
            </a:r>
            <a:r>
              <a:rPr lang="en-US" sz="2400" spc="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Trend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ts val="2300"/>
              </a:lnSpc>
              <a:spcBef>
                <a:spcPts val="1160"/>
              </a:spcBef>
              <a:buNone/>
            </a:pP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plots, line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charts, 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bar plots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compare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relationships between variables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 to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ts val="2300"/>
              </a:lnSpc>
              <a:buNone/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decide if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relationship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exists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they could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in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machine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buNone/>
            </a:pPr>
            <a:r>
              <a:rPr lang="en-US" dirty="0"/>
              <a:t>GitHub </a:t>
            </a:r>
            <a:r>
              <a:rPr lang="en-US" dirty="0" err="1"/>
              <a:t>url</a:t>
            </a:r>
            <a:endParaRPr lang="en-US" dirty="0"/>
          </a:p>
          <a:p>
            <a:pPr marL="0" indent="0">
              <a:buNone/>
            </a:pPr>
            <a:r>
              <a:rPr lang="de-CH" dirty="0">
                <a:hlinkClick r:id="rId3"/>
              </a:rPr>
              <a:t>testrepo/EDA with Visualization.ipynb at main · Horole/testrepo (github.com)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051560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280"/>
              </a:spcBef>
              <a:buNone/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Loaded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into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IBM DB2</a:t>
            </a:r>
            <a:r>
              <a:rPr lang="en-US" sz="24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175"/>
              </a:spcBef>
              <a:buNone/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Queried using SQL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Python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integration.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560"/>
              </a:spcBef>
              <a:buNone/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Queries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get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understanding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US" sz="2400" spc="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dataset.</a:t>
            </a:r>
            <a:endParaRPr lang="en-US" sz="2400" dirty="0">
              <a:latin typeface="Carlito"/>
              <a:cs typeface="Carlito"/>
            </a:endParaRPr>
          </a:p>
          <a:p>
            <a:pPr marL="0" marR="434975" indent="0">
              <a:lnSpc>
                <a:spcPts val="2200"/>
              </a:lnSpc>
              <a:spcBef>
                <a:spcPts val="1440"/>
              </a:spcBef>
              <a:buNone/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Queried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information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about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names, mission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outcomes, various pay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load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sizes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customers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versions,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landing</a:t>
            </a:r>
            <a:r>
              <a:rPr lang="en-US" sz="24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outcomes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GitHub </a:t>
            </a:r>
            <a:r>
              <a:rPr lang="en-US" dirty="0" err="1"/>
              <a:t>url</a:t>
            </a:r>
            <a:endParaRPr lang="en-US" dirty="0"/>
          </a:p>
          <a:p>
            <a:pPr marL="0" indent="0">
              <a:buNone/>
            </a:pPr>
            <a:r>
              <a:rPr lang="de-CH" dirty="0">
                <a:hlinkClick r:id="rId3"/>
              </a:rPr>
              <a:t>testrepo/EDA with SQL.ipynb at main · Horole/testrepo (github.com)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5080" indent="0">
              <a:lnSpc>
                <a:spcPts val="2210"/>
              </a:lnSpc>
              <a:spcBef>
                <a:spcPts val="335"/>
              </a:spcBef>
              <a:buNone/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maps mark Launch Sites, 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unsuccessful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landings, and a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proximity example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key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locations: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Railway, Highway,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Coast,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2400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City.</a:t>
            </a:r>
            <a:endParaRPr lang="en-US" sz="2400" dirty="0">
              <a:latin typeface="Carlito"/>
              <a:cs typeface="Carlito"/>
            </a:endParaRPr>
          </a:p>
          <a:p>
            <a:pPr marL="0" marR="311150" indent="0">
              <a:lnSpc>
                <a:spcPts val="2300"/>
              </a:lnSpc>
              <a:spcBef>
                <a:spcPts val="1115"/>
              </a:spcBef>
              <a:buNone/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allows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understand why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located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where they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are.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visualizes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location.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GitHub </a:t>
            </a:r>
            <a:r>
              <a:rPr lang="en-US" dirty="0" err="1"/>
              <a:t>url</a:t>
            </a:r>
            <a:endParaRPr lang="en-US" dirty="0"/>
          </a:p>
          <a:p>
            <a:pPr marL="0" indent="0">
              <a:buNone/>
            </a:pPr>
            <a:r>
              <a:rPr lang="de-CH" dirty="0">
                <a:hlinkClick r:id="rId3"/>
              </a:rPr>
              <a:t>testrepo/Interactive Visual Analytics with Folium.ipynb at main · Horole/testrepo (github.com)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includes 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 and a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</a:t>
            </a:r>
            <a:r>
              <a:rPr lang="en-US" sz="24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plot.</a:t>
            </a:r>
            <a:endParaRPr lang="en-US" sz="2400" dirty="0">
              <a:latin typeface="Carlito"/>
              <a:cs typeface="Carlito"/>
            </a:endParaRPr>
          </a:p>
          <a:p>
            <a:pPr marL="0" marR="84455" indent="0">
              <a:lnSpc>
                <a:spcPts val="2290"/>
              </a:lnSpc>
              <a:spcBef>
                <a:spcPts val="1275"/>
              </a:spcBef>
              <a:buNone/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can be selected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show distribution of 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selected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show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individual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US" sz="24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rates.</a:t>
            </a:r>
            <a:endParaRPr lang="en-US" sz="2400" dirty="0">
              <a:latin typeface="Carlito"/>
              <a:cs typeface="Carlito"/>
            </a:endParaRPr>
          </a:p>
          <a:p>
            <a:pPr marL="0" marR="5080" indent="0">
              <a:lnSpc>
                <a:spcPts val="2210"/>
              </a:lnSpc>
              <a:spcBef>
                <a:spcPts val="1375"/>
              </a:spcBef>
              <a:buNone/>
            </a:pP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takes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inputs: All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individual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payload mass on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slider between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0  and 10000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050"/>
              </a:spcBef>
              <a:buNone/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 pie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 is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visualize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US" sz="2400" spc="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rate.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ts val="2350"/>
              </a:lnSpc>
              <a:spcBef>
                <a:spcPts val="1105"/>
              </a:spcBef>
              <a:buNone/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 can help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see how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varies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sites,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mass,</a:t>
            </a:r>
            <a:r>
              <a:rPr lang="en-US" sz="24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ts val="2350"/>
              </a:lnSpc>
              <a:buNone/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category.</a:t>
            </a:r>
          </a:p>
          <a:p>
            <a:pPr marL="0" indent="0">
              <a:lnSpc>
                <a:spcPts val="2350"/>
              </a:lnSpc>
              <a:buNone/>
            </a:pPr>
            <a:r>
              <a:rPr lang="en-US" sz="2400" b="1" spc="-45" dirty="0">
                <a:solidFill>
                  <a:srgbClr val="404040"/>
                </a:solidFill>
                <a:latin typeface="Carlito"/>
                <a:cs typeface="Carlito"/>
              </a:rPr>
              <a:t>GitHub </a:t>
            </a:r>
            <a:r>
              <a:rPr lang="en-US" sz="2400" b="1" spc="-45" dirty="0" err="1">
                <a:solidFill>
                  <a:srgbClr val="404040"/>
                </a:solidFill>
                <a:latin typeface="Carlito"/>
                <a:cs typeface="Carlito"/>
              </a:rPr>
              <a:t>url</a:t>
            </a:r>
            <a:endParaRPr lang="en-US" sz="2400" b="1" spc="-45" dirty="0">
              <a:solidFill>
                <a:srgbClr val="404040"/>
              </a:solidFill>
              <a:latin typeface="Carlito"/>
              <a:cs typeface="Carlito"/>
            </a:endParaRPr>
          </a:p>
          <a:p>
            <a:pPr marL="0" indent="0">
              <a:lnSpc>
                <a:spcPts val="2350"/>
              </a:lnSpc>
              <a:buNone/>
            </a:pPr>
            <a:r>
              <a:rPr lang="de-CH" sz="1600" dirty="0">
                <a:hlinkClick r:id="rId3"/>
              </a:rPr>
              <a:t>testrepo/Interactive Visual Analytics with Folium.ipynb at main · Horole/testrepo (github.com)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8773" y="5787997"/>
            <a:ext cx="10347169" cy="88477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 err="1">
                <a:hlinkClick r:id="rId3"/>
              </a:rPr>
              <a:t>testrepo</a:t>
            </a:r>
            <a:r>
              <a:rPr lang="en-US" dirty="0">
                <a:hlinkClick r:id="rId3"/>
              </a:rPr>
              <a:t>/Machine Learning </a:t>
            </a:r>
            <a:r>
              <a:rPr lang="en-US" dirty="0" err="1">
                <a:hlinkClick r:id="rId3"/>
              </a:rPr>
              <a:t>Prediction.ipynb</a:t>
            </a:r>
            <a:r>
              <a:rPr lang="en-US" dirty="0">
                <a:hlinkClick r:id="rId3"/>
              </a:rPr>
              <a:t> at main · </a:t>
            </a:r>
            <a:r>
              <a:rPr lang="en-US" dirty="0" err="1">
                <a:hlinkClick r:id="rId3"/>
              </a:rPr>
              <a:t>Horole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testrepo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2" name="object 5">
            <a:extLst>
              <a:ext uri="{FF2B5EF4-FFF2-40B4-BE49-F238E27FC236}">
                <a16:creationId xmlns:a16="http://schemas.microsoft.com/office/drawing/2014/main" id="{F8595C46-234A-E3DC-8BD5-FFEF92D1FFFA}"/>
              </a:ext>
            </a:extLst>
          </p:cNvPr>
          <p:cNvGrpSpPr/>
          <p:nvPr/>
        </p:nvGrpSpPr>
        <p:grpSpPr>
          <a:xfrm>
            <a:off x="2870580" y="1447356"/>
            <a:ext cx="1938655" cy="1728470"/>
            <a:chOff x="3822191" y="1933955"/>
            <a:chExt cx="1938655" cy="1728470"/>
          </a:xfrm>
          <a:solidFill>
            <a:schemeClr val="accent1">
              <a:lumMod val="75000"/>
            </a:schemeClr>
          </a:solidFill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C8AA2AE0-0918-50AC-0048-31ADF63B1590}"/>
                </a:ext>
              </a:extLst>
            </p:cNvPr>
            <p:cNvSpPr/>
            <p:nvPr/>
          </p:nvSpPr>
          <p:spPr>
            <a:xfrm>
              <a:off x="4133087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B48C1B5B-9B3D-5000-9E7D-1568BBD535F0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6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2" y="1119759"/>
                  </a:lnTo>
                  <a:lnTo>
                    <a:pt x="70485" y="1144524"/>
                  </a:lnTo>
                  <a:lnTo>
                    <a:pt x="115315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AA620B77-CE8E-EA23-13AD-854F73B3CD31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6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5" y="1153540"/>
                  </a:lnTo>
                  <a:lnTo>
                    <a:pt x="70485" y="1144524"/>
                  </a:lnTo>
                  <a:lnTo>
                    <a:pt x="33782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7701DDF5-FFE3-3A92-8103-76F54A3DE8D5}"/>
              </a:ext>
            </a:extLst>
          </p:cNvPr>
          <p:cNvSpPr txBox="1"/>
          <p:nvPr/>
        </p:nvSpPr>
        <p:spPr>
          <a:xfrm>
            <a:off x="3047110" y="1797529"/>
            <a:ext cx="1568450" cy="2851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r>
              <a:rPr sz="1700" spc="-1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column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1B1B904-BB65-C335-4356-B42F66BC8E0B}"/>
              </a:ext>
            </a:extLst>
          </p:cNvPr>
          <p:cNvSpPr txBox="1"/>
          <p:nvPr/>
        </p:nvSpPr>
        <p:spPr>
          <a:xfrm>
            <a:off x="2966339" y="2033749"/>
            <a:ext cx="1722755" cy="2851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‘Class’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dataset</a:t>
            </a:r>
            <a:endParaRPr sz="1700" dirty="0">
              <a:latin typeface="Carlito"/>
              <a:cs typeface="Carlito"/>
            </a:endParaRPr>
          </a:p>
        </p:txBody>
      </p:sp>
      <p:grpSp>
        <p:nvGrpSpPr>
          <p:cNvPr id="11" name="object 11">
            <a:extLst>
              <a:ext uri="{FF2B5EF4-FFF2-40B4-BE49-F238E27FC236}">
                <a16:creationId xmlns:a16="http://schemas.microsoft.com/office/drawing/2014/main" id="{D485148D-6B30-FACA-D54A-0738203A1D1F}"/>
              </a:ext>
            </a:extLst>
          </p:cNvPr>
          <p:cNvGrpSpPr/>
          <p:nvPr/>
        </p:nvGrpSpPr>
        <p:grpSpPr>
          <a:xfrm>
            <a:off x="2870580" y="2953228"/>
            <a:ext cx="1938655" cy="1729739"/>
            <a:chOff x="3822191" y="3375659"/>
            <a:chExt cx="1938655" cy="1729739"/>
          </a:xfrm>
          <a:solidFill>
            <a:schemeClr val="accent1">
              <a:lumMod val="75000"/>
            </a:schemeClr>
          </a:solidFill>
        </p:grpSpPr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A5CC8B1E-51BD-A160-8B08-17AE6E01582E}"/>
                </a:ext>
              </a:extLst>
            </p:cNvPr>
            <p:cNvSpPr/>
            <p:nvPr/>
          </p:nvSpPr>
          <p:spPr>
            <a:xfrm>
              <a:off x="4133087" y="3672839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BEB9078A-6B6E-DA28-B103-AA7E0DA7B390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1807590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2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0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FD422411-6644-7E96-1F27-34DCE33CE4D8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0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0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2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>
            <a:extLst>
              <a:ext uri="{FF2B5EF4-FFF2-40B4-BE49-F238E27FC236}">
                <a16:creationId xmlns:a16="http://schemas.microsoft.com/office/drawing/2014/main" id="{8BAB8214-CE22-1414-509D-AE589541C70A}"/>
              </a:ext>
            </a:extLst>
          </p:cNvPr>
          <p:cNvSpPr txBox="1"/>
          <p:nvPr/>
        </p:nvSpPr>
        <p:spPr>
          <a:xfrm>
            <a:off x="3059303" y="3121884"/>
            <a:ext cx="1524635" cy="2851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Fit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9A3DDA50-8F50-DFF7-F2DE-216B913FBA4B}"/>
              </a:ext>
            </a:extLst>
          </p:cNvPr>
          <p:cNvSpPr txBox="1"/>
          <p:nvPr/>
        </p:nvSpPr>
        <p:spPr>
          <a:xfrm>
            <a:off x="3193415" y="3357851"/>
            <a:ext cx="1281430" cy="2851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Features</a:t>
            </a:r>
            <a:r>
              <a:rPr sz="17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ACD996AE-7FB2-54D9-C5A4-E6C2D1B5AF7E}"/>
              </a:ext>
            </a:extLst>
          </p:cNvPr>
          <p:cNvSpPr txBox="1"/>
          <p:nvPr/>
        </p:nvSpPr>
        <p:spPr>
          <a:xfrm>
            <a:off x="3146171" y="3595595"/>
            <a:ext cx="1367790" cy="2851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Standard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Scaler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8" name="object 18">
            <a:extLst>
              <a:ext uri="{FF2B5EF4-FFF2-40B4-BE49-F238E27FC236}">
                <a16:creationId xmlns:a16="http://schemas.microsoft.com/office/drawing/2014/main" id="{2997A492-17E0-CEE1-5D43-AD966CAFDA51}"/>
              </a:ext>
            </a:extLst>
          </p:cNvPr>
          <p:cNvGrpSpPr/>
          <p:nvPr/>
        </p:nvGrpSpPr>
        <p:grpSpPr>
          <a:xfrm>
            <a:off x="2870580" y="4396457"/>
            <a:ext cx="2950845" cy="1169035"/>
            <a:chOff x="3822191" y="4818888"/>
            <a:chExt cx="2950845" cy="1169035"/>
          </a:xfrm>
          <a:solidFill>
            <a:schemeClr val="accent1">
              <a:lumMod val="75000"/>
            </a:schemeClr>
          </a:solidFill>
        </p:grpSpPr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3D04BDA6-E4F0-0B3A-79F2-9FA9143059CE}"/>
                </a:ext>
              </a:extLst>
            </p:cNvPr>
            <p:cNvSpPr/>
            <p:nvPr/>
          </p:nvSpPr>
          <p:spPr>
            <a:xfrm>
              <a:off x="4224527" y="5023104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8137FAE3-B2AB-DFB8-01ED-BB777501A22E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2" y="1119759"/>
                  </a:lnTo>
                  <a:lnTo>
                    <a:pt x="70485" y="1144473"/>
                  </a:lnTo>
                  <a:lnTo>
                    <a:pt x="115315" y="1153541"/>
                  </a:lnTo>
                  <a:lnTo>
                    <a:pt x="1807845" y="1153541"/>
                  </a:lnTo>
                  <a:lnTo>
                    <a:pt x="1852676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7"/>
                  </a:lnTo>
                  <a:lnTo>
                    <a:pt x="18078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D49588ED-9A7C-3BD1-EB88-007EB2E89BD3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7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6" y="1144473"/>
                  </a:lnTo>
                  <a:lnTo>
                    <a:pt x="1807845" y="1153541"/>
                  </a:lnTo>
                  <a:lnTo>
                    <a:pt x="115315" y="1153541"/>
                  </a:lnTo>
                  <a:lnTo>
                    <a:pt x="70485" y="1144473"/>
                  </a:lnTo>
                  <a:lnTo>
                    <a:pt x="33782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>
            <a:extLst>
              <a:ext uri="{FF2B5EF4-FFF2-40B4-BE49-F238E27FC236}">
                <a16:creationId xmlns:a16="http://schemas.microsoft.com/office/drawing/2014/main" id="{089B0DB5-6055-5558-DD8A-AAD5BF26C5F9}"/>
              </a:ext>
            </a:extLst>
          </p:cNvPr>
          <p:cNvSpPr txBox="1"/>
          <p:nvPr/>
        </p:nvSpPr>
        <p:spPr>
          <a:xfrm>
            <a:off x="3152267" y="4682410"/>
            <a:ext cx="1344930" cy="28575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Train_test_split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A758C0C2-C2B5-51C4-4EC5-D6D193040777}"/>
              </a:ext>
            </a:extLst>
          </p:cNvPr>
          <p:cNvSpPr txBox="1"/>
          <p:nvPr/>
        </p:nvSpPr>
        <p:spPr>
          <a:xfrm>
            <a:off x="3632327" y="4919316"/>
            <a:ext cx="411480" cy="2851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24" name="object 24">
            <a:extLst>
              <a:ext uri="{FF2B5EF4-FFF2-40B4-BE49-F238E27FC236}">
                <a16:creationId xmlns:a16="http://schemas.microsoft.com/office/drawing/2014/main" id="{E900BD88-5C2A-9915-305A-61267CEE7EB7}"/>
              </a:ext>
            </a:extLst>
          </p:cNvPr>
          <p:cNvGrpSpPr/>
          <p:nvPr/>
        </p:nvGrpSpPr>
        <p:grpSpPr>
          <a:xfrm>
            <a:off x="5429377" y="3250409"/>
            <a:ext cx="1938655" cy="2315210"/>
            <a:chOff x="6380988" y="3672840"/>
            <a:chExt cx="1938655" cy="2315210"/>
          </a:xfrm>
          <a:solidFill>
            <a:schemeClr val="accent1">
              <a:lumMod val="75000"/>
            </a:schemeClr>
          </a:solidFill>
        </p:grpSpPr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4154085A-6C31-703D-6A2C-7C1E71FC1AB9}"/>
                </a:ext>
              </a:extLst>
            </p:cNvPr>
            <p:cNvSpPr/>
            <p:nvPr/>
          </p:nvSpPr>
          <p:spPr>
            <a:xfrm>
              <a:off x="6691884" y="3672840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201AE5C8-B1ED-8C9F-C0D2-69A14302BC9E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1" y="1119759"/>
                  </a:lnTo>
                  <a:lnTo>
                    <a:pt x="70484" y="1144473"/>
                  </a:lnTo>
                  <a:lnTo>
                    <a:pt x="115315" y="1153541"/>
                  </a:lnTo>
                  <a:lnTo>
                    <a:pt x="1807844" y="1153541"/>
                  </a:lnTo>
                  <a:lnTo>
                    <a:pt x="1852675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7"/>
                  </a:lnTo>
                  <a:lnTo>
                    <a:pt x="180784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B79EF15A-EB90-6276-0095-AF136986C12A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7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5" y="1144473"/>
                  </a:lnTo>
                  <a:lnTo>
                    <a:pt x="1807844" y="1153541"/>
                  </a:lnTo>
                  <a:lnTo>
                    <a:pt x="115315" y="1153541"/>
                  </a:lnTo>
                  <a:lnTo>
                    <a:pt x="70484" y="1144473"/>
                  </a:lnTo>
                  <a:lnTo>
                    <a:pt x="33781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>
            <a:extLst>
              <a:ext uri="{FF2B5EF4-FFF2-40B4-BE49-F238E27FC236}">
                <a16:creationId xmlns:a16="http://schemas.microsoft.com/office/drawing/2014/main" id="{43B29F42-8BA9-D2D1-79D7-D70B56773980}"/>
              </a:ext>
            </a:extLst>
          </p:cNvPr>
          <p:cNvSpPr txBox="1"/>
          <p:nvPr/>
        </p:nvSpPr>
        <p:spPr>
          <a:xfrm>
            <a:off x="5784215" y="4564478"/>
            <a:ext cx="1219835" cy="2851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2FA7FB57-A164-8F52-4BC6-E4948D983E15}"/>
              </a:ext>
            </a:extLst>
          </p:cNvPr>
          <p:cNvSpPr txBox="1"/>
          <p:nvPr/>
        </p:nvSpPr>
        <p:spPr>
          <a:xfrm>
            <a:off x="5534279" y="4794602"/>
            <a:ext cx="1732280" cy="53975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lIns="0" tIns="25400" rIns="0" bIns="0" rtlCol="0">
            <a:spAutoFit/>
          </a:bodyPr>
          <a:lstStyle/>
          <a:p>
            <a:pPr marL="12700" marR="5080" indent="223520">
              <a:lnSpc>
                <a:spcPts val="2000"/>
              </a:lnSpc>
              <a:spcBef>
                <a:spcPts val="200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(cv=10) to find  optimal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30" name="object 30">
            <a:extLst>
              <a:ext uri="{FF2B5EF4-FFF2-40B4-BE49-F238E27FC236}">
                <a16:creationId xmlns:a16="http://schemas.microsoft.com/office/drawing/2014/main" id="{614C73CB-56AF-1695-0418-DE533BBB5724}"/>
              </a:ext>
            </a:extLst>
          </p:cNvPr>
          <p:cNvGrpSpPr/>
          <p:nvPr/>
        </p:nvGrpSpPr>
        <p:grpSpPr>
          <a:xfrm>
            <a:off x="5429377" y="1807180"/>
            <a:ext cx="1938655" cy="2316480"/>
            <a:chOff x="6380988" y="2229611"/>
            <a:chExt cx="1938655" cy="2316480"/>
          </a:xfrm>
          <a:solidFill>
            <a:schemeClr val="accent1">
              <a:lumMod val="75000"/>
            </a:schemeClr>
          </a:solidFill>
        </p:grpSpPr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B064C2BE-874C-1465-5D84-F77FE6131530}"/>
                </a:ext>
              </a:extLst>
            </p:cNvPr>
            <p:cNvSpPr/>
            <p:nvPr/>
          </p:nvSpPr>
          <p:spPr>
            <a:xfrm>
              <a:off x="6691884" y="2229611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ABF9EE45-1F13-7301-F04C-E89FF51F82E8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0" y="0"/>
                  </a:moveTo>
                  <a:lnTo>
                    <a:pt x="115569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69" y="1154684"/>
                  </a:lnTo>
                  <a:lnTo>
                    <a:pt x="1807590" y="1154684"/>
                  </a:lnTo>
                  <a:lnTo>
                    <a:pt x="1852548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8" y="9017"/>
                  </a:lnTo>
                  <a:lnTo>
                    <a:pt x="180759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DE79B5B3-5DCE-94C1-2703-679D59B10532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69" y="0"/>
                  </a:lnTo>
                  <a:lnTo>
                    <a:pt x="1807590" y="0"/>
                  </a:lnTo>
                  <a:lnTo>
                    <a:pt x="1852548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8" y="1145667"/>
                  </a:lnTo>
                  <a:lnTo>
                    <a:pt x="1807590" y="1154684"/>
                  </a:lnTo>
                  <a:lnTo>
                    <a:pt x="115569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>
            <a:extLst>
              <a:ext uri="{FF2B5EF4-FFF2-40B4-BE49-F238E27FC236}">
                <a16:creationId xmlns:a16="http://schemas.microsoft.com/office/drawing/2014/main" id="{E0EF0FF5-A551-A827-9EAF-F895D8A0481F}"/>
              </a:ext>
            </a:extLst>
          </p:cNvPr>
          <p:cNvSpPr txBox="1"/>
          <p:nvPr/>
        </p:nvSpPr>
        <p:spPr>
          <a:xfrm>
            <a:off x="5594984" y="3003013"/>
            <a:ext cx="1593850" cy="2851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sz="17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36F2487A-4DB9-F8D3-BC09-D7FEB6956EFA}"/>
              </a:ext>
            </a:extLst>
          </p:cNvPr>
          <p:cNvSpPr txBox="1"/>
          <p:nvPr/>
        </p:nvSpPr>
        <p:spPr>
          <a:xfrm>
            <a:off x="5651372" y="3238597"/>
            <a:ext cx="1483995" cy="2851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 LogReg,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SVM,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EE30EB03-4537-691B-DFDF-2CF696B30711}"/>
              </a:ext>
            </a:extLst>
          </p:cNvPr>
          <p:cNvSpPr txBox="1"/>
          <p:nvPr/>
        </p:nvSpPr>
        <p:spPr>
          <a:xfrm>
            <a:off x="5584317" y="3476977"/>
            <a:ext cx="1602740" cy="2851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Decision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Tree,</a:t>
            </a:r>
            <a:r>
              <a:rPr sz="1700" spc="-2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C1C2FACD-45EF-BAAC-74B8-0E30E59D0C05}"/>
              </a:ext>
            </a:extLst>
          </p:cNvPr>
          <p:cNvSpPr txBox="1"/>
          <p:nvPr/>
        </p:nvSpPr>
        <p:spPr>
          <a:xfrm>
            <a:off x="5843650" y="3713196"/>
            <a:ext cx="1100455" cy="2851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KNN</a:t>
            </a:r>
            <a:r>
              <a:rPr sz="17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38" name="object 38">
            <a:extLst>
              <a:ext uri="{FF2B5EF4-FFF2-40B4-BE49-F238E27FC236}">
                <a16:creationId xmlns:a16="http://schemas.microsoft.com/office/drawing/2014/main" id="{8106BCD7-5586-C023-40FA-D494E8B33904}"/>
              </a:ext>
            </a:extLst>
          </p:cNvPr>
          <p:cNvGrpSpPr/>
          <p:nvPr/>
        </p:nvGrpSpPr>
        <p:grpSpPr>
          <a:xfrm>
            <a:off x="5429377" y="1447356"/>
            <a:ext cx="2950845" cy="1169035"/>
            <a:chOff x="6380988" y="1933955"/>
            <a:chExt cx="2950845" cy="1169035"/>
          </a:xfrm>
          <a:solidFill>
            <a:schemeClr val="accent1">
              <a:lumMod val="75000"/>
            </a:schemeClr>
          </a:solidFill>
        </p:grpSpPr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FF679B76-02DA-484A-0296-9485D38A1FFE}"/>
                </a:ext>
              </a:extLst>
            </p:cNvPr>
            <p:cNvSpPr/>
            <p:nvPr/>
          </p:nvSpPr>
          <p:spPr>
            <a:xfrm>
              <a:off x="6783324" y="2138171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C29990C2-80E1-5EDE-A321-09A680626562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6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1" y="1119759"/>
                  </a:lnTo>
                  <a:lnTo>
                    <a:pt x="70484" y="1144524"/>
                  </a:lnTo>
                  <a:lnTo>
                    <a:pt x="115315" y="1153540"/>
                  </a:lnTo>
                  <a:lnTo>
                    <a:pt x="1807844" y="1153540"/>
                  </a:lnTo>
                  <a:lnTo>
                    <a:pt x="1852675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6"/>
                  </a:lnTo>
                  <a:lnTo>
                    <a:pt x="180784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F1AC8287-6A9A-932A-4EF7-016FB132F439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6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5" y="1144524"/>
                  </a:lnTo>
                  <a:lnTo>
                    <a:pt x="1807844" y="1153540"/>
                  </a:lnTo>
                  <a:lnTo>
                    <a:pt x="115315" y="1153540"/>
                  </a:lnTo>
                  <a:lnTo>
                    <a:pt x="70484" y="1144524"/>
                  </a:lnTo>
                  <a:lnTo>
                    <a:pt x="33781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>
            <a:extLst>
              <a:ext uri="{FF2B5EF4-FFF2-40B4-BE49-F238E27FC236}">
                <a16:creationId xmlns:a16="http://schemas.microsoft.com/office/drawing/2014/main" id="{4B31E05C-9ACF-2D4B-2C72-63B7A4C7611D}"/>
              </a:ext>
            </a:extLst>
          </p:cNvPr>
          <p:cNvSpPr txBox="1"/>
          <p:nvPr/>
        </p:nvSpPr>
        <p:spPr>
          <a:xfrm>
            <a:off x="5662295" y="1797529"/>
            <a:ext cx="1455420" cy="2851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Score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r>
              <a:rPr sz="1700" spc="-1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8A4014A2-E48B-BBF3-9C3E-3DA10455B12E}"/>
              </a:ext>
            </a:extLst>
          </p:cNvPr>
          <p:cNvSpPr txBox="1"/>
          <p:nvPr/>
        </p:nvSpPr>
        <p:spPr>
          <a:xfrm>
            <a:off x="5854319" y="2033749"/>
            <a:ext cx="1071880" cy="2851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sz="1700" spc="-1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44" name="object 44">
            <a:extLst>
              <a:ext uri="{FF2B5EF4-FFF2-40B4-BE49-F238E27FC236}">
                <a16:creationId xmlns:a16="http://schemas.microsoft.com/office/drawing/2014/main" id="{4F3AFA60-8ED5-2E10-8DB1-2922E1B8B898}"/>
              </a:ext>
            </a:extLst>
          </p:cNvPr>
          <p:cNvGrpSpPr/>
          <p:nvPr/>
        </p:nvGrpSpPr>
        <p:grpSpPr>
          <a:xfrm>
            <a:off x="7986648" y="1447356"/>
            <a:ext cx="1938655" cy="1728470"/>
            <a:chOff x="8938259" y="1933955"/>
            <a:chExt cx="1938655" cy="1728470"/>
          </a:xfrm>
          <a:solidFill>
            <a:schemeClr val="accent1">
              <a:lumMod val="75000"/>
            </a:schemeClr>
          </a:solidFill>
        </p:grpSpPr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A561CFA7-580D-51F4-2234-12DDC32719C1}"/>
                </a:ext>
              </a:extLst>
            </p:cNvPr>
            <p:cNvSpPr/>
            <p:nvPr/>
          </p:nvSpPr>
          <p:spPr>
            <a:xfrm>
              <a:off x="9249155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90" h="1432560">
                  <a:moveTo>
                    <a:pt x="173481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1" y="1432560"/>
                  </a:lnTo>
                  <a:lnTo>
                    <a:pt x="17348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264E339F-5918-24F0-B73D-B04BD9C83222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5" y="0"/>
                  </a:moveTo>
                  <a:lnTo>
                    <a:pt x="115316" y="0"/>
                  </a:lnTo>
                  <a:lnTo>
                    <a:pt x="70485" y="9016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7" y="1083056"/>
                  </a:lnTo>
                  <a:lnTo>
                    <a:pt x="33781" y="1119759"/>
                  </a:lnTo>
                  <a:lnTo>
                    <a:pt x="70485" y="1144524"/>
                  </a:lnTo>
                  <a:lnTo>
                    <a:pt x="115316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4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DD2C2C79-C920-C3F4-1D86-2BC5C6052811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485" y="9016"/>
                  </a:lnTo>
                  <a:lnTo>
                    <a:pt x="115316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4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6" y="1153540"/>
                  </a:lnTo>
                  <a:lnTo>
                    <a:pt x="70485" y="1144524"/>
                  </a:lnTo>
                  <a:lnTo>
                    <a:pt x="33781" y="1119759"/>
                  </a:lnTo>
                  <a:lnTo>
                    <a:pt x="9017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>
            <a:extLst>
              <a:ext uri="{FF2B5EF4-FFF2-40B4-BE49-F238E27FC236}">
                <a16:creationId xmlns:a16="http://schemas.microsoft.com/office/drawing/2014/main" id="{B43A786C-D03D-487B-3D01-B9F44BFEC4E1}"/>
              </a:ext>
            </a:extLst>
          </p:cNvPr>
          <p:cNvSpPr txBox="1"/>
          <p:nvPr/>
        </p:nvSpPr>
        <p:spPr>
          <a:xfrm>
            <a:off x="8189086" y="1797529"/>
            <a:ext cx="1519555" cy="2851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Confusion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Matrix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6607B902-6274-C3A9-38FF-F3090407DEED}"/>
              </a:ext>
            </a:extLst>
          </p:cNvPr>
          <p:cNvSpPr txBox="1"/>
          <p:nvPr/>
        </p:nvSpPr>
        <p:spPr>
          <a:xfrm>
            <a:off x="8347582" y="2033749"/>
            <a:ext cx="1202690" cy="2851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sz="1700" spc="-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50" name="object 50">
            <a:extLst>
              <a:ext uri="{FF2B5EF4-FFF2-40B4-BE49-F238E27FC236}">
                <a16:creationId xmlns:a16="http://schemas.microsoft.com/office/drawing/2014/main" id="{4B0070BC-CCA8-A3D6-662D-7C5EE05FE30A}"/>
              </a:ext>
            </a:extLst>
          </p:cNvPr>
          <p:cNvGrpSpPr/>
          <p:nvPr/>
        </p:nvGrpSpPr>
        <p:grpSpPr>
          <a:xfrm>
            <a:off x="7986648" y="2953228"/>
            <a:ext cx="1938655" cy="1170305"/>
            <a:chOff x="8938259" y="3375659"/>
            <a:chExt cx="1938655" cy="1170305"/>
          </a:xfrm>
          <a:solidFill>
            <a:schemeClr val="accent1">
              <a:lumMod val="75000"/>
            </a:schemeClr>
          </a:solidFill>
        </p:grpSpPr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0CEA21A7-60AE-0858-91E0-EF4B6DA3482A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1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7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1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4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813AD809-686A-F38C-A22B-8F3B9714786C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1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4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1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7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grpFill/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>
            <a:extLst>
              <a:ext uri="{FF2B5EF4-FFF2-40B4-BE49-F238E27FC236}">
                <a16:creationId xmlns:a16="http://schemas.microsoft.com/office/drawing/2014/main" id="{107C6E20-8012-10D0-8BD2-1AE1AAC73E00}"/>
              </a:ext>
            </a:extLst>
          </p:cNvPr>
          <p:cNvSpPr txBox="1"/>
          <p:nvPr/>
        </p:nvSpPr>
        <p:spPr>
          <a:xfrm>
            <a:off x="8103743" y="3234026"/>
            <a:ext cx="1709420" cy="53975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lIns="0" tIns="25400" rIns="0" bIns="0" rtlCol="0">
            <a:spAutoFit/>
          </a:bodyPr>
          <a:lstStyle/>
          <a:p>
            <a:pPr marL="123825" marR="5080" indent="-111760">
              <a:lnSpc>
                <a:spcPts val="2000"/>
              </a:lnSpc>
              <a:spcBef>
                <a:spcPts val="2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Barplot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compare 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scores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70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5448199"/>
            <a:ext cx="10099591" cy="1193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508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This is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a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preview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lang="en-US" sz="2400" spc="-15" dirty="0" err="1">
                <a:solidFill>
                  <a:srgbClr val="0B49CB"/>
                </a:solidFill>
                <a:latin typeface="Carlito"/>
                <a:cs typeface="Carlito"/>
              </a:rPr>
              <a:t>Plotly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 dashboard.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following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sides will show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results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of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EDA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with 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visualization, EDA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with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SQL,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Interactive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Map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with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Folium,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and </a:t>
            </a:r>
            <a:r>
              <a:rPr lang="en-US" sz="2400" spc="-10" dirty="0">
                <a:solidFill>
                  <a:srgbClr val="0B49CB"/>
                </a:solidFill>
                <a:latin typeface="Carlito"/>
                <a:cs typeface="Carlito"/>
              </a:rPr>
              <a:t>finally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results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of our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model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with 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about 83%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2400" spc="-45" dirty="0">
                <a:solidFill>
                  <a:srgbClr val="0B49CB"/>
                </a:solidFill>
                <a:latin typeface="Carlito"/>
                <a:cs typeface="Carlito"/>
              </a:rPr>
              <a:t>accuracy.</a:t>
            </a:r>
            <a:endParaRPr lang="en-US" sz="1800" dirty="0">
              <a:solidFill>
                <a:srgbClr val="0B49CB"/>
              </a:solidFill>
            </a:endParaRP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5E034B-20FA-ED6F-ABB0-14B8634259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61" y="1751648"/>
            <a:ext cx="5963918" cy="33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5319937"/>
            <a:ext cx="10188038" cy="110727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marR="5080" indent="0" algn="just">
              <a:lnSpc>
                <a:spcPct val="120900"/>
              </a:lnSpc>
              <a:spcBef>
                <a:spcPts val="105"/>
              </a:spcBef>
              <a:buNone/>
            </a:pP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Graphic </a:t>
            </a:r>
            <a:r>
              <a:rPr lang="en-US" sz="2400" spc="-10" dirty="0">
                <a:solidFill>
                  <a:srgbClr val="0B49CB"/>
                </a:solidFill>
                <a:latin typeface="Carlito"/>
                <a:cs typeface="Carlito"/>
              </a:rPr>
              <a:t>suggests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an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increase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in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success </a:t>
            </a:r>
            <a:r>
              <a:rPr lang="en-US" sz="2400" spc="-40" dirty="0">
                <a:solidFill>
                  <a:srgbClr val="0B49CB"/>
                </a:solidFill>
                <a:latin typeface="Carlito"/>
                <a:cs typeface="Carlito"/>
              </a:rPr>
              <a:t>rate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over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time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(indicated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in </a:t>
            </a:r>
            <a:r>
              <a:rPr lang="en-US" sz="2400" spc="-10" dirty="0">
                <a:solidFill>
                  <a:srgbClr val="0B49CB"/>
                </a:solidFill>
                <a:latin typeface="Carlito"/>
                <a:cs typeface="Carlito"/>
              </a:rPr>
              <a:t>Flight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Number). 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Likely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a big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breakthrough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around </a:t>
            </a:r>
            <a:r>
              <a:rPr lang="en-US" sz="2400" spc="-10" dirty="0">
                <a:solidFill>
                  <a:srgbClr val="0B49CB"/>
                </a:solidFill>
                <a:latin typeface="Carlito"/>
                <a:cs typeface="Carlito"/>
              </a:rPr>
              <a:t>flight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20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which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significantly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increased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success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rate. 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CCAFS appears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be the main </a:t>
            </a:r>
            <a:r>
              <a:rPr lang="en-US" sz="2400" spc="-10" dirty="0">
                <a:solidFill>
                  <a:srgbClr val="0B49CB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site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as it has the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most</a:t>
            </a:r>
            <a:r>
              <a:rPr lang="en-US" sz="2400" spc="-9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volume.</a:t>
            </a:r>
            <a:endParaRPr lang="en-US" sz="24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125D8F1E-F546-A6D5-3C69-7C2BA64CEE61}"/>
              </a:ext>
            </a:extLst>
          </p:cNvPr>
          <p:cNvSpPr/>
          <p:nvPr/>
        </p:nvSpPr>
        <p:spPr>
          <a:xfrm>
            <a:off x="91440" y="1888877"/>
            <a:ext cx="11715549" cy="2377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05C7DB6F-2C2C-76E4-D650-D0C3F4B4FE18}"/>
              </a:ext>
            </a:extLst>
          </p:cNvPr>
          <p:cNvSpPr txBox="1"/>
          <p:nvPr/>
        </p:nvSpPr>
        <p:spPr>
          <a:xfrm>
            <a:off x="977900" y="4346194"/>
            <a:ext cx="586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Green indicates successful </a:t>
            </a:r>
            <a:r>
              <a:rPr sz="1600" spc="-10" dirty="0">
                <a:latin typeface="Carlito"/>
                <a:cs typeface="Carlito"/>
              </a:rPr>
              <a:t>launch; </a:t>
            </a:r>
            <a:r>
              <a:rPr sz="1600" spc="-15" dirty="0">
                <a:latin typeface="Carlito"/>
                <a:cs typeface="Carlito"/>
              </a:rPr>
              <a:t>Purple </a:t>
            </a:r>
            <a:r>
              <a:rPr sz="1600" spc="-20" dirty="0">
                <a:latin typeface="Carlito"/>
                <a:cs typeface="Carlito"/>
              </a:rPr>
              <a:t>indicates unsuccessful</a:t>
            </a:r>
            <a:r>
              <a:rPr sz="1600" spc="18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launch.</a:t>
            </a:r>
            <a:endParaRPr sz="16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472283"/>
            <a:ext cx="9416726" cy="11065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mass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appears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fall mostly between </a:t>
            </a:r>
            <a:r>
              <a:rPr lang="en-US" sz="2400" spc="-10" dirty="0">
                <a:solidFill>
                  <a:srgbClr val="0B49CB"/>
                </a:solidFill>
                <a:latin typeface="Carlito"/>
                <a:cs typeface="Carlito"/>
              </a:rPr>
              <a:t>0-6000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kg. 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Different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launch </a:t>
            </a:r>
            <a:r>
              <a:rPr lang="en-US" sz="2400" spc="-10" dirty="0">
                <a:solidFill>
                  <a:srgbClr val="0B49CB"/>
                </a:solidFill>
                <a:latin typeface="Carlito"/>
                <a:cs typeface="Carlito"/>
              </a:rPr>
              <a:t>sites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also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seem to use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different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payload</a:t>
            </a:r>
            <a:r>
              <a:rPr lang="en-US" sz="2400" spc="-1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mass</a:t>
            </a:r>
            <a:endParaRPr lang="en-US" sz="2200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EBB2886E-797A-5405-8157-849069642CF6}"/>
              </a:ext>
            </a:extLst>
          </p:cNvPr>
          <p:cNvSpPr/>
          <p:nvPr/>
        </p:nvSpPr>
        <p:spPr>
          <a:xfrm>
            <a:off x="156169" y="2095002"/>
            <a:ext cx="11879661" cy="2377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E227BF75-1EAB-70D5-67C1-474871F4DC4C}"/>
              </a:ext>
            </a:extLst>
          </p:cNvPr>
          <p:cNvSpPr txBox="1"/>
          <p:nvPr/>
        </p:nvSpPr>
        <p:spPr>
          <a:xfrm>
            <a:off x="902614" y="4715975"/>
            <a:ext cx="586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Green indicates successful </a:t>
            </a:r>
            <a:r>
              <a:rPr sz="1600" spc="-10" dirty="0">
                <a:latin typeface="Carlito"/>
                <a:cs typeface="Carlito"/>
              </a:rPr>
              <a:t>launch; </a:t>
            </a:r>
            <a:r>
              <a:rPr sz="1600" spc="-15" dirty="0">
                <a:latin typeface="Carlito"/>
                <a:cs typeface="Carlito"/>
              </a:rPr>
              <a:t>Purple </a:t>
            </a:r>
            <a:r>
              <a:rPr sz="1600" spc="-20" dirty="0">
                <a:latin typeface="Carlito"/>
                <a:cs typeface="Carlito"/>
              </a:rPr>
              <a:t>indicates unsuccessful</a:t>
            </a:r>
            <a:r>
              <a:rPr sz="1600" spc="18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launch.</a:t>
            </a:r>
            <a:endParaRPr sz="16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740726"/>
            <a:ext cx="9833821" cy="1117274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ES-L1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(1),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GEO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(1), HEO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(1)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have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100%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success </a:t>
            </a:r>
            <a:r>
              <a:rPr lang="en-US" sz="2400" spc="-40" dirty="0">
                <a:solidFill>
                  <a:srgbClr val="0B49CB"/>
                </a:solidFill>
                <a:latin typeface="Carlito"/>
                <a:cs typeface="Carlito"/>
              </a:rPr>
              <a:t>rate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(sample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sizes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in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parenthesis)  </a:t>
            </a:r>
            <a:r>
              <a:rPr lang="en-US" sz="2400" spc="-10" dirty="0">
                <a:solidFill>
                  <a:srgbClr val="0B49CB"/>
                </a:solidFill>
                <a:latin typeface="Carlito"/>
                <a:cs typeface="Carlito"/>
              </a:rPr>
              <a:t>SSO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(5)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has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100% </a:t>
            </a:r>
            <a:r>
              <a:rPr lang="en-US" sz="2400" spc="-10" dirty="0">
                <a:solidFill>
                  <a:srgbClr val="0B49CB"/>
                </a:solidFill>
                <a:latin typeface="Carlito"/>
                <a:cs typeface="Carlito"/>
              </a:rPr>
              <a:t>success</a:t>
            </a:r>
            <a:r>
              <a:rPr lang="en-US" sz="2400" spc="4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2400" spc="-40" dirty="0">
                <a:solidFill>
                  <a:srgbClr val="0B49CB"/>
                </a:solidFill>
                <a:latin typeface="Carlito"/>
                <a:cs typeface="Carlito"/>
              </a:rPr>
              <a:t>rate</a:t>
            </a:r>
            <a:endParaRPr lang="en-US"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VLEO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(14)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has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decent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success </a:t>
            </a:r>
            <a:r>
              <a:rPr lang="en-US" sz="2400" spc="-40" dirty="0">
                <a:solidFill>
                  <a:srgbClr val="0B49CB"/>
                </a:solidFill>
                <a:latin typeface="Carlito"/>
                <a:cs typeface="Carlito"/>
              </a:rPr>
              <a:t>rate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and</a:t>
            </a:r>
            <a:r>
              <a:rPr lang="en-US" sz="2400" spc="15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attempts</a:t>
            </a:r>
            <a:endParaRPr lang="en-US"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SO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(1)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has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0% success</a:t>
            </a:r>
            <a:r>
              <a:rPr lang="en-US" sz="2400" spc="8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2400" spc="-40" dirty="0">
                <a:solidFill>
                  <a:srgbClr val="0B49CB"/>
                </a:solidFill>
                <a:latin typeface="Carlito"/>
                <a:cs typeface="Carlito"/>
              </a:rPr>
              <a:t>rate</a:t>
            </a:r>
            <a:endParaRPr lang="en-US"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en-US" sz="2400" spc="-40" dirty="0">
                <a:solidFill>
                  <a:srgbClr val="0B49CB"/>
                </a:solidFill>
                <a:latin typeface="Carlito"/>
                <a:cs typeface="Carlito"/>
              </a:rPr>
              <a:t>GTO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(27)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has the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around 50%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success </a:t>
            </a:r>
            <a:r>
              <a:rPr lang="en-US" sz="2400" spc="-40" dirty="0">
                <a:solidFill>
                  <a:srgbClr val="0B49CB"/>
                </a:solidFill>
                <a:latin typeface="Carlito"/>
                <a:cs typeface="Carlito"/>
              </a:rPr>
              <a:t>rate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but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largest</a:t>
            </a:r>
            <a:r>
              <a:rPr lang="en-US" sz="2400" spc="22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sample</a:t>
            </a:r>
            <a:endParaRPr lang="en-US" sz="24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F51F5A89-3095-E12D-3685-4D1FCBC51DAF}"/>
              </a:ext>
            </a:extLst>
          </p:cNvPr>
          <p:cNvSpPr/>
          <p:nvPr/>
        </p:nvSpPr>
        <p:spPr>
          <a:xfrm>
            <a:off x="2272925" y="1630425"/>
            <a:ext cx="5430011" cy="3514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8EA62178-0CC6-9205-1CFD-BB7BB2F9A8D9}"/>
              </a:ext>
            </a:extLst>
          </p:cNvPr>
          <p:cNvSpPr txBox="1"/>
          <p:nvPr/>
        </p:nvSpPr>
        <p:spPr>
          <a:xfrm>
            <a:off x="8291168" y="3593588"/>
            <a:ext cx="21793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Success </a:t>
            </a:r>
            <a:r>
              <a:rPr sz="1800" spc="-25" dirty="0">
                <a:latin typeface="Carlito"/>
                <a:cs typeface="Carlito"/>
              </a:rPr>
              <a:t>Rate </a:t>
            </a:r>
            <a:r>
              <a:rPr sz="1800" spc="-20" dirty="0">
                <a:latin typeface="Carlito"/>
                <a:cs typeface="Carlito"/>
              </a:rPr>
              <a:t>Scale</a:t>
            </a:r>
            <a:r>
              <a:rPr sz="1800" spc="-6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with  </a:t>
            </a:r>
            <a:r>
              <a:rPr sz="1800" dirty="0">
                <a:latin typeface="Carlito"/>
                <a:cs typeface="Carlito"/>
              </a:rPr>
              <a:t>0 as</a:t>
            </a:r>
            <a:r>
              <a:rPr sz="1800" spc="-7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0%</a:t>
            </a:r>
            <a:endParaRPr sz="1800" dirty="0">
              <a:latin typeface="Carlito"/>
              <a:cs typeface="Carlito"/>
            </a:endParaRPr>
          </a:p>
          <a:p>
            <a:pPr marL="12700" marR="118237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0.6 as</a:t>
            </a:r>
            <a:r>
              <a:rPr sz="1800" spc="-19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60%  1 as</a:t>
            </a:r>
            <a:r>
              <a:rPr sz="1800" spc="-12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100%</a:t>
            </a:r>
            <a:endParaRPr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5210454"/>
            <a:ext cx="10186748" cy="1350767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marR="3951604" indent="0">
              <a:lnSpc>
                <a:spcPct val="121200"/>
              </a:lnSpc>
              <a:spcBef>
                <a:spcPts val="100"/>
              </a:spcBef>
              <a:buNone/>
            </a:pP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Launch Orbit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preferences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changed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over </a:t>
            </a:r>
            <a:r>
              <a:rPr lang="en-US" sz="2400" spc="-10" dirty="0">
                <a:solidFill>
                  <a:srgbClr val="0B49CB"/>
                </a:solidFill>
                <a:latin typeface="Carlito"/>
                <a:cs typeface="Carlito"/>
              </a:rPr>
              <a:t>Flight </a:t>
            </a:r>
            <a:r>
              <a:rPr lang="en-US" sz="2400" spc="-50" dirty="0">
                <a:solidFill>
                  <a:srgbClr val="0B49CB"/>
                </a:solidFill>
                <a:latin typeface="Carlito"/>
                <a:cs typeface="Carlito"/>
              </a:rPr>
              <a:t>Number. 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Launch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Outcome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seems to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correlate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with this</a:t>
            </a:r>
            <a:r>
              <a:rPr lang="en-US" sz="2400" spc="12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preference.</a:t>
            </a:r>
            <a:endParaRPr lang="en-US"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0" marR="5080" indent="0">
              <a:lnSpc>
                <a:spcPts val="2330"/>
              </a:lnSpc>
              <a:spcBef>
                <a:spcPts val="135"/>
              </a:spcBef>
              <a:buNone/>
            </a:pP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SpaceX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started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with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LEO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orbits which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saw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moderate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success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LEO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and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returned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VLEO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in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recent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launches 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SpaceX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appears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perform better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in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lower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orbits or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Sun-synchronous</a:t>
            </a:r>
            <a:r>
              <a:rPr lang="en-US" sz="2400" spc="27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orbits</a:t>
            </a:r>
            <a:endParaRPr lang="en-US" sz="24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DD34E2A7-4795-EC8D-AC1C-80516A5E3342}"/>
              </a:ext>
            </a:extLst>
          </p:cNvPr>
          <p:cNvSpPr/>
          <p:nvPr/>
        </p:nvSpPr>
        <p:spPr>
          <a:xfrm>
            <a:off x="476054" y="1785048"/>
            <a:ext cx="11239892" cy="22377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13D09A69-CDB9-5587-A3B0-ADFDCECC0027}"/>
              </a:ext>
            </a:extLst>
          </p:cNvPr>
          <p:cNvSpPr txBox="1"/>
          <p:nvPr/>
        </p:nvSpPr>
        <p:spPr>
          <a:xfrm>
            <a:off x="902614" y="4346194"/>
            <a:ext cx="586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Green indicates successful </a:t>
            </a:r>
            <a:r>
              <a:rPr sz="1600" spc="-10" dirty="0">
                <a:latin typeface="Carlito"/>
                <a:cs typeface="Carlito"/>
              </a:rPr>
              <a:t>launch; </a:t>
            </a:r>
            <a:r>
              <a:rPr sz="1600" spc="-15" dirty="0">
                <a:latin typeface="Carlito"/>
                <a:cs typeface="Carlito"/>
              </a:rPr>
              <a:t>Purple </a:t>
            </a:r>
            <a:r>
              <a:rPr sz="1600" spc="-20" dirty="0">
                <a:latin typeface="Carlito"/>
                <a:cs typeface="Carlito"/>
              </a:rPr>
              <a:t>indicates unsuccessful</a:t>
            </a:r>
            <a:r>
              <a:rPr sz="1600" spc="18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launch.</a:t>
            </a:r>
            <a:endParaRPr sz="16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179235"/>
            <a:ext cx="10687961" cy="128094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de-CH" sz="2200">
              <a:solidFill>
                <a:srgbClr val="0B49CB"/>
              </a:solidFill>
              <a:latin typeface="Abadi" panose="020B0604020104020204" pitchFamily="34" charset="0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en-US" sz="2400" spc="-25">
                <a:solidFill>
                  <a:srgbClr val="0B49CB"/>
                </a:solidFill>
                <a:latin typeface="Carlito"/>
                <a:cs typeface="Carlito"/>
              </a:rPr>
              <a:t>Payload </a:t>
            </a:r>
            <a:r>
              <a:rPr lang="en-US" sz="2400" spc="-5">
                <a:solidFill>
                  <a:srgbClr val="0B49CB"/>
                </a:solidFill>
                <a:latin typeface="Carlito"/>
                <a:cs typeface="Carlito"/>
              </a:rPr>
              <a:t>mass </a:t>
            </a:r>
            <a:r>
              <a:rPr lang="en-US" sz="2400" spc="-20">
                <a:solidFill>
                  <a:srgbClr val="0B49CB"/>
                </a:solidFill>
                <a:latin typeface="Carlito"/>
                <a:cs typeface="Carlito"/>
              </a:rPr>
              <a:t>seems </a:t>
            </a:r>
            <a:r>
              <a:rPr lang="en-US" sz="2400" spc="-15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lang="en-US" sz="2400" spc="-25">
                <a:solidFill>
                  <a:srgbClr val="0B49CB"/>
                </a:solidFill>
                <a:latin typeface="Carlito"/>
                <a:cs typeface="Carlito"/>
              </a:rPr>
              <a:t>correlate </a:t>
            </a:r>
            <a:r>
              <a:rPr lang="en-US" sz="2400" spc="-5">
                <a:solidFill>
                  <a:srgbClr val="0B49CB"/>
                </a:solidFill>
                <a:latin typeface="Carlito"/>
                <a:cs typeface="Carlito"/>
              </a:rPr>
              <a:t>with</a:t>
            </a:r>
            <a:r>
              <a:rPr lang="en-US" sz="2400" spc="4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2400" spc="-15">
                <a:solidFill>
                  <a:srgbClr val="0B49CB"/>
                </a:solidFill>
                <a:latin typeface="Carlito"/>
                <a:cs typeface="Carlito"/>
              </a:rPr>
              <a:t>orbit</a:t>
            </a:r>
            <a:endParaRPr lang="en-US" sz="240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2400" spc="-25">
                <a:solidFill>
                  <a:srgbClr val="0B49CB"/>
                </a:solidFill>
                <a:latin typeface="Carlito"/>
                <a:cs typeface="Carlito"/>
              </a:rPr>
              <a:t>LEO </a:t>
            </a:r>
            <a:r>
              <a:rPr lang="en-US" sz="2400" spc="-5">
                <a:solidFill>
                  <a:srgbClr val="0B49CB"/>
                </a:solidFill>
                <a:latin typeface="Carlito"/>
                <a:cs typeface="Carlito"/>
              </a:rPr>
              <a:t>and </a:t>
            </a:r>
            <a:r>
              <a:rPr lang="en-US" sz="2400" spc="-15">
                <a:solidFill>
                  <a:srgbClr val="0B49CB"/>
                </a:solidFill>
                <a:latin typeface="Carlito"/>
                <a:cs typeface="Carlito"/>
              </a:rPr>
              <a:t>SSO seem to </a:t>
            </a:r>
            <a:r>
              <a:rPr lang="en-US" sz="2400" spc="-25">
                <a:solidFill>
                  <a:srgbClr val="0B49CB"/>
                </a:solidFill>
                <a:latin typeface="Carlito"/>
                <a:cs typeface="Carlito"/>
              </a:rPr>
              <a:t>have </a:t>
            </a:r>
            <a:r>
              <a:rPr lang="en-US" sz="2400" spc="-20">
                <a:solidFill>
                  <a:srgbClr val="0B49CB"/>
                </a:solidFill>
                <a:latin typeface="Carlito"/>
                <a:cs typeface="Carlito"/>
              </a:rPr>
              <a:t>relatively low payload</a:t>
            </a:r>
            <a:r>
              <a:rPr lang="en-US" sz="2400" spc="135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2400" spc="-5">
                <a:solidFill>
                  <a:srgbClr val="0B49CB"/>
                </a:solidFill>
                <a:latin typeface="Carlito"/>
                <a:cs typeface="Carlito"/>
              </a:rPr>
              <a:t>mass</a:t>
            </a:r>
            <a:endParaRPr lang="en-US" sz="240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lang="en-US" sz="2400" spc="-5">
                <a:solidFill>
                  <a:srgbClr val="0B49CB"/>
                </a:solidFill>
                <a:latin typeface="Carlito"/>
                <a:cs typeface="Carlito"/>
              </a:rPr>
              <a:t>The other </a:t>
            </a:r>
            <a:r>
              <a:rPr lang="en-US" sz="2400" spc="-20">
                <a:solidFill>
                  <a:srgbClr val="0B49CB"/>
                </a:solidFill>
                <a:latin typeface="Carlito"/>
                <a:cs typeface="Carlito"/>
              </a:rPr>
              <a:t>most successful </a:t>
            </a:r>
            <a:r>
              <a:rPr lang="en-US" sz="2400" spc="-5">
                <a:solidFill>
                  <a:srgbClr val="0B49CB"/>
                </a:solidFill>
                <a:latin typeface="Carlito"/>
                <a:cs typeface="Carlito"/>
              </a:rPr>
              <a:t>orbit </a:t>
            </a:r>
            <a:r>
              <a:rPr lang="en-US" sz="2400" spc="-20">
                <a:solidFill>
                  <a:srgbClr val="0B49CB"/>
                </a:solidFill>
                <a:latin typeface="Carlito"/>
                <a:cs typeface="Carlito"/>
              </a:rPr>
              <a:t>VLEO </a:t>
            </a:r>
            <a:r>
              <a:rPr lang="en-US" sz="2400" spc="-5">
                <a:solidFill>
                  <a:srgbClr val="0B49CB"/>
                </a:solidFill>
                <a:latin typeface="Carlito"/>
                <a:cs typeface="Carlito"/>
              </a:rPr>
              <a:t>only has </a:t>
            </a:r>
            <a:r>
              <a:rPr lang="en-US" sz="2400" spc="-10">
                <a:solidFill>
                  <a:srgbClr val="0B49CB"/>
                </a:solidFill>
                <a:latin typeface="Carlito"/>
                <a:cs typeface="Carlito"/>
              </a:rPr>
              <a:t>payload </a:t>
            </a:r>
            <a:r>
              <a:rPr lang="en-US" sz="2400" spc="-5">
                <a:solidFill>
                  <a:srgbClr val="0B49CB"/>
                </a:solidFill>
                <a:latin typeface="Carlito"/>
                <a:cs typeface="Carlito"/>
              </a:rPr>
              <a:t>mass </a:t>
            </a:r>
            <a:r>
              <a:rPr lang="en-US" sz="2400" spc="-20">
                <a:solidFill>
                  <a:srgbClr val="0B49CB"/>
                </a:solidFill>
                <a:latin typeface="Carlito"/>
                <a:cs typeface="Carlito"/>
              </a:rPr>
              <a:t>values </a:t>
            </a:r>
            <a:r>
              <a:rPr lang="en-US" sz="2400" spc="-5">
                <a:solidFill>
                  <a:srgbClr val="0B49CB"/>
                </a:solidFill>
                <a:latin typeface="Carlito"/>
                <a:cs typeface="Carlito"/>
              </a:rPr>
              <a:t>in the higher end of the</a:t>
            </a:r>
            <a:r>
              <a:rPr lang="en-US" sz="2400" spc="85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2400" spc="-25">
                <a:solidFill>
                  <a:srgbClr val="0B49CB"/>
                </a:solidFill>
                <a:latin typeface="Carlito"/>
                <a:cs typeface="Carlito"/>
              </a:rPr>
              <a:t>range</a:t>
            </a:r>
            <a:endParaRPr lang="en-US" sz="24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98BE93F4-B897-5B9A-8D98-6C7B1A285F06}"/>
              </a:ext>
            </a:extLst>
          </p:cNvPr>
          <p:cNvSpPr/>
          <p:nvPr/>
        </p:nvSpPr>
        <p:spPr>
          <a:xfrm>
            <a:off x="250498" y="1708427"/>
            <a:ext cx="1169100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15010C6-24F2-4623-7019-1A43AD0953B0}"/>
              </a:ext>
            </a:extLst>
          </p:cNvPr>
          <p:cNvSpPr txBox="1"/>
          <p:nvPr/>
        </p:nvSpPr>
        <p:spPr>
          <a:xfrm>
            <a:off x="902614" y="4570451"/>
            <a:ext cx="586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Green indicates successful </a:t>
            </a:r>
            <a:r>
              <a:rPr sz="1600" spc="-10" dirty="0">
                <a:latin typeface="Carlito"/>
                <a:cs typeface="Carlito"/>
              </a:rPr>
              <a:t>launch; </a:t>
            </a:r>
            <a:r>
              <a:rPr sz="1600" spc="-15" dirty="0">
                <a:latin typeface="Carlito"/>
                <a:cs typeface="Carlito"/>
              </a:rPr>
              <a:t>Purple </a:t>
            </a:r>
            <a:r>
              <a:rPr sz="1600" spc="-20" dirty="0">
                <a:latin typeface="Carlito"/>
                <a:cs typeface="Carlito"/>
              </a:rPr>
              <a:t>indicates unsuccessful</a:t>
            </a:r>
            <a:r>
              <a:rPr sz="1600" spc="18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launch.</a:t>
            </a:r>
            <a:endParaRPr sz="16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94601" y="5421370"/>
            <a:ext cx="9785694" cy="10058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Success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generally </a:t>
            </a:r>
            <a:r>
              <a:rPr lang="en-US" sz="2400" spc="-10" dirty="0">
                <a:solidFill>
                  <a:srgbClr val="0B49CB"/>
                </a:solidFill>
                <a:latin typeface="Carlito"/>
                <a:cs typeface="Carlito"/>
              </a:rPr>
              <a:t>increases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over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time since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2013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with a </a:t>
            </a:r>
            <a:r>
              <a:rPr lang="en-US" sz="2400" spc="-10" dirty="0">
                <a:solidFill>
                  <a:srgbClr val="0B49CB"/>
                </a:solidFill>
                <a:latin typeface="Carlito"/>
                <a:cs typeface="Carlito"/>
              </a:rPr>
              <a:t>slight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dip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in</a:t>
            </a:r>
            <a:r>
              <a:rPr lang="en-US" sz="2400" spc="5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2018</a:t>
            </a:r>
            <a:endParaRPr lang="en-US"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Success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in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recent years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at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around</a:t>
            </a:r>
            <a:r>
              <a:rPr lang="en-US" sz="2400" spc="9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80%</a:t>
            </a:r>
            <a:endParaRPr lang="en-US" sz="24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8C114DF3-D3E0-6B4E-E086-BB3183A8845A}"/>
              </a:ext>
            </a:extLst>
          </p:cNvPr>
          <p:cNvSpPr/>
          <p:nvPr/>
        </p:nvSpPr>
        <p:spPr>
          <a:xfrm>
            <a:off x="3399082" y="1725006"/>
            <a:ext cx="4565904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2D6F9B7C-050A-9B98-4338-51CEAB391326}"/>
              </a:ext>
            </a:extLst>
          </p:cNvPr>
          <p:cNvSpPr txBox="1"/>
          <p:nvPr/>
        </p:nvSpPr>
        <p:spPr>
          <a:xfrm>
            <a:off x="8714772" y="3249768"/>
            <a:ext cx="197421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95% confidence interval  </a:t>
            </a:r>
            <a:r>
              <a:rPr sz="1600" spc="-10" dirty="0">
                <a:latin typeface="Carlito"/>
                <a:cs typeface="Carlito"/>
              </a:rPr>
              <a:t>(light blue</a:t>
            </a:r>
            <a:r>
              <a:rPr sz="1600" spc="-10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shading)</a:t>
            </a:r>
            <a:endParaRPr sz="16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28037553-A73E-0D45-008F-2089282C4140}"/>
              </a:ext>
            </a:extLst>
          </p:cNvPr>
          <p:cNvSpPr/>
          <p:nvPr/>
        </p:nvSpPr>
        <p:spPr>
          <a:xfrm>
            <a:off x="1182624" y="2010155"/>
            <a:ext cx="3220212" cy="2763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AC28DE7-4A59-22E9-9531-A09FE858FE8E}"/>
              </a:ext>
            </a:extLst>
          </p:cNvPr>
          <p:cNvSpPr txBox="1"/>
          <p:nvPr/>
        </p:nvSpPr>
        <p:spPr>
          <a:xfrm>
            <a:off x="5110871" y="2016319"/>
            <a:ext cx="6174740" cy="252666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unique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SLC-40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CCAFSSLC-40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represent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same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entry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errors.</a:t>
            </a:r>
            <a:endParaRPr sz="2000" dirty="0">
              <a:latin typeface="Carlito"/>
              <a:cs typeface="Carlito"/>
            </a:endParaRPr>
          </a:p>
          <a:p>
            <a:pPr marL="12700" marR="2114550">
              <a:lnSpc>
                <a:spcPct val="141500"/>
              </a:lnSpc>
              <a:spcBef>
                <a:spcPts val="11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previous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name.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3 unique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launch_site values:  CCAFS SLC-40, KSC LC-39A,</a:t>
            </a:r>
            <a:r>
              <a:rPr sz="2000" spc="-3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SLC-4E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E76B7CCE-EA0A-A87D-9DBA-09C353403DE5}"/>
              </a:ext>
            </a:extLst>
          </p:cNvPr>
          <p:cNvSpPr/>
          <p:nvPr/>
        </p:nvSpPr>
        <p:spPr>
          <a:xfrm>
            <a:off x="873252" y="1853183"/>
            <a:ext cx="8272272" cy="3331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271648E-8267-CFC8-3774-C1BA6FE0730C}"/>
              </a:ext>
            </a:extLst>
          </p:cNvPr>
          <p:cNvSpPr txBox="1"/>
          <p:nvPr/>
        </p:nvSpPr>
        <p:spPr>
          <a:xfrm>
            <a:off x="9341611" y="2469007"/>
            <a:ext cx="1837689" cy="14287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five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entries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 with  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beginning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CCA.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80D7326B-BAF6-BEB4-F9A2-9426FE7222B2}"/>
              </a:ext>
            </a:extLst>
          </p:cNvPr>
          <p:cNvSpPr/>
          <p:nvPr/>
        </p:nvSpPr>
        <p:spPr>
          <a:xfrm>
            <a:off x="1274063" y="2263139"/>
            <a:ext cx="5687568" cy="2554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FF57839-924D-A07C-C921-6C9BE35E832C}"/>
              </a:ext>
            </a:extLst>
          </p:cNvPr>
          <p:cNvSpPr txBox="1"/>
          <p:nvPr/>
        </p:nvSpPr>
        <p:spPr>
          <a:xfrm>
            <a:off x="7737475" y="2320944"/>
            <a:ext cx="3489325" cy="243014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sums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total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kg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NASA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customer.</a:t>
            </a:r>
            <a:endParaRPr sz="2000" dirty="0">
              <a:latin typeface="Carlito"/>
              <a:cs typeface="Carlito"/>
            </a:endParaRPr>
          </a:p>
          <a:p>
            <a:pPr marL="12700" marR="5080">
              <a:lnSpc>
                <a:spcPct val="90000"/>
              </a:lnSpc>
              <a:spcBef>
                <a:spcPts val="1370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CRS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stands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Commercial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Resupply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Services which</a:t>
            </a:r>
            <a:r>
              <a:rPr sz="20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indicates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were sent to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International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Station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(ISS).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455D6591-AA78-79AF-F053-F1E6CD60EFBB}"/>
              </a:ext>
            </a:extLst>
          </p:cNvPr>
          <p:cNvSpPr/>
          <p:nvPr/>
        </p:nvSpPr>
        <p:spPr>
          <a:xfrm>
            <a:off x="1208532" y="2127504"/>
            <a:ext cx="6364224" cy="2869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1402CDB-EAFB-36F1-A4BE-2D28F9D7B12E}"/>
              </a:ext>
            </a:extLst>
          </p:cNvPr>
          <p:cNvSpPr txBox="1"/>
          <p:nvPr/>
        </p:nvSpPr>
        <p:spPr>
          <a:xfrm>
            <a:off x="8259953" y="2127504"/>
            <a:ext cx="2723515" cy="21863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calculates</a:t>
            </a:r>
            <a:r>
              <a:rPr sz="2000" spc="-20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or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launches which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F9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v1.1</a:t>
            </a:r>
            <a:endParaRPr sz="2000" dirty="0">
              <a:latin typeface="Carlito"/>
              <a:cs typeface="Carlito"/>
            </a:endParaRPr>
          </a:p>
          <a:p>
            <a:pPr marL="12700" marR="5080">
              <a:lnSpc>
                <a:spcPct val="91800"/>
              </a:lnSpc>
              <a:spcBef>
                <a:spcPts val="1400"/>
              </a:spcBef>
            </a:pP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of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F9 1.1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low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end</a:t>
            </a:r>
            <a:r>
              <a:rPr sz="2000" spc="-2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 our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range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C905F11F-D361-8CDB-BF83-C8B4496ECDBD}"/>
              </a:ext>
            </a:extLst>
          </p:cNvPr>
          <p:cNvSpPr txBox="1"/>
          <p:nvPr/>
        </p:nvSpPr>
        <p:spPr>
          <a:xfrm>
            <a:off x="7521067" y="2172462"/>
            <a:ext cx="3239770" cy="23647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35255">
              <a:lnSpc>
                <a:spcPct val="918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</a:t>
            </a:r>
            <a:r>
              <a:rPr sz="20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date.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wasn’t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until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end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2015.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2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sz="2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general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appear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starting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2014.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E701401-BD1B-FBA5-A372-CD4EE66EA515}"/>
              </a:ext>
            </a:extLst>
          </p:cNvPr>
          <p:cNvSpPr/>
          <p:nvPr/>
        </p:nvSpPr>
        <p:spPr>
          <a:xfrm>
            <a:off x="1153667" y="2223516"/>
            <a:ext cx="5780532" cy="286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AB5A3285-7601-3B4F-1B0B-5C94992743CC}"/>
              </a:ext>
            </a:extLst>
          </p:cNvPr>
          <p:cNvSpPr txBox="1"/>
          <p:nvPr/>
        </p:nvSpPr>
        <p:spPr>
          <a:xfrm>
            <a:off x="8160898" y="2630170"/>
            <a:ext cx="3121025" cy="14497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four  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had  successful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drone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 and 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payload mass between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4000 and 6000</a:t>
            </a:r>
            <a:r>
              <a:rPr sz="2000" spc="-1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noninclusively.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B22D347-82F3-56E9-A708-43BEEE11D3E5}"/>
              </a:ext>
            </a:extLst>
          </p:cNvPr>
          <p:cNvSpPr/>
          <p:nvPr/>
        </p:nvSpPr>
        <p:spPr>
          <a:xfrm>
            <a:off x="950494" y="2183892"/>
            <a:ext cx="6886956" cy="2638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97572"/>
            <a:ext cx="10140021" cy="434077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142875" indent="-228600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Collected </a:t>
            </a:r>
            <a:r>
              <a:rPr lang="en-US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from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public SpaceX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API and </a:t>
            </a:r>
            <a:r>
              <a:rPr lang="en-US" sz="2200" spc="-10" dirty="0">
                <a:solidFill>
                  <a:schemeClr val="tx1"/>
                </a:solidFill>
                <a:latin typeface="Carlito"/>
                <a:cs typeface="Carlito"/>
              </a:rPr>
              <a:t>SpaceX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Wikipedia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page.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Created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labels 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column </a:t>
            </a:r>
            <a:r>
              <a:rPr lang="en-US" sz="2200" spc="-35" dirty="0">
                <a:solidFill>
                  <a:schemeClr val="tx1"/>
                </a:solidFill>
                <a:latin typeface="Carlito"/>
                <a:cs typeface="Carlito"/>
              </a:rPr>
              <a:t>‘class’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which classifies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successful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landings.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Explored </a:t>
            </a:r>
            <a:r>
              <a:rPr lang="en-US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US" sz="2200" spc="-10" dirty="0">
                <a:solidFill>
                  <a:schemeClr val="tx1"/>
                </a:solidFill>
                <a:latin typeface="Carlito"/>
                <a:cs typeface="Carlito"/>
              </a:rPr>
              <a:t>using </a:t>
            </a:r>
            <a:r>
              <a:rPr lang="en-US" sz="2200" dirty="0">
                <a:solidFill>
                  <a:schemeClr val="tx1"/>
                </a:solidFill>
                <a:latin typeface="Carlito"/>
                <a:cs typeface="Carlito"/>
              </a:rPr>
              <a:t>SQL, 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visualization,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folium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maps,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and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dashboards.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Gathered </a:t>
            </a:r>
            <a:r>
              <a:rPr lang="en-US" sz="2200" spc="-30" dirty="0">
                <a:solidFill>
                  <a:schemeClr val="tx1"/>
                </a:solidFill>
                <a:latin typeface="Carlito"/>
                <a:cs typeface="Carlito"/>
              </a:rPr>
              <a:t>relevant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columns </a:t>
            </a:r>
            <a:r>
              <a:rPr lang="en-US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be </a:t>
            </a:r>
            <a:r>
              <a:rPr lang="en-US" sz="2200" spc="-10" dirty="0">
                <a:solidFill>
                  <a:schemeClr val="tx1"/>
                </a:solidFill>
                <a:latin typeface="Carlito"/>
                <a:cs typeface="Carlito"/>
              </a:rPr>
              <a:t>used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as  </a:t>
            </a:r>
            <a:r>
              <a:rPr lang="en-US" sz="2200" spc="-30" dirty="0">
                <a:solidFill>
                  <a:schemeClr val="tx1"/>
                </a:solidFill>
                <a:latin typeface="Carlito"/>
                <a:cs typeface="Carlito"/>
              </a:rPr>
              <a:t>features.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Changed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all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categorical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variables </a:t>
            </a:r>
            <a:r>
              <a:rPr lang="en-US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binary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using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one hot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encoding. 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Standardized </a:t>
            </a:r>
            <a:r>
              <a:rPr lang="en-US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and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used </a:t>
            </a:r>
            <a:r>
              <a:rPr lang="en-US" sz="2200" spc="-20" dirty="0" err="1">
                <a:solidFill>
                  <a:schemeClr val="tx1"/>
                </a:solidFill>
                <a:latin typeface="Carlito"/>
                <a:cs typeface="Carlito"/>
              </a:rPr>
              <a:t>GridSearchCV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find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best </a:t>
            </a:r>
            <a:r>
              <a:rPr lang="en-US" sz="2200" spc="-40" dirty="0">
                <a:solidFill>
                  <a:schemeClr val="tx1"/>
                </a:solidFill>
                <a:latin typeface="Carlito"/>
                <a:cs typeface="Carlito"/>
              </a:rPr>
              <a:t>parameters </a:t>
            </a:r>
            <a:r>
              <a:rPr lang="en-US" sz="2200" spc="-35" dirty="0">
                <a:solidFill>
                  <a:schemeClr val="tx1"/>
                </a:solidFill>
                <a:latin typeface="Carlito"/>
                <a:cs typeface="Carlito"/>
              </a:rPr>
              <a:t>for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machine learning  models.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Visualize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accuracy score </a:t>
            </a:r>
            <a:r>
              <a:rPr lang="en-US" sz="2200" dirty="0">
                <a:solidFill>
                  <a:schemeClr val="tx1"/>
                </a:solidFill>
                <a:latin typeface="Carlito"/>
                <a:cs typeface="Carlito"/>
              </a:rPr>
              <a:t>of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all</a:t>
            </a:r>
            <a:r>
              <a:rPr lang="en-US" sz="2200" spc="-4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models.</a:t>
            </a:r>
            <a:endParaRPr lang="en-US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  <a:buFont typeface="Arial"/>
              <a:buChar char="•"/>
            </a:pPr>
            <a:endParaRPr lang="en-US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41300" marR="5080" indent="-228600">
              <a:lnSpc>
                <a:spcPct val="90900"/>
              </a:lnSpc>
              <a:spcBef>
                <a:spcPts val="16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Four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machine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learning models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were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produced: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Logistic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Regression,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Support </a:t>
            </a:r>
            <a:r>
              <a:rPr lang="en-US" sz="2200" spc="-50" dirty="0">
                <a:solidFill>
                  <a:schemeClr val="tx1"/>
                </a:solidFill>
                <a:latin typeface="Carlito"/>
                <a:cs typeface="Carlito"/>
              </a:rPr>
              <a:t>Vector 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Machine,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Decision </a:t>
            </a:r>
            <a:r>
              <a:rPr lang="en-US" sz="2200" spc="-80" dirty="0">
                <a:solidFill>
                  <a:schemeClr val="tx1"/>
                </a:solidFill>
                <a:latin typeface="Carlito"/>
                <a:cs typeface="Carlito"/>
              </a:rPr>
              <a:t>Tree </a:t>
            </a:r>
            <a:r>
              <a:rPr lang="en-US" sz="2200" spc="-45" dirty="0">
                <a:solidFill>
                  <a:schemeClr val="tx1"/>
                </a:solidFill>
                <a:latin typeface="Carlito"/>
                <a:cs typeface="Carlito"/>
              </a:rPr>
              <a:t>Classifier,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and K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Nearest Neighbors.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All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produced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similar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results 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with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accuracy </a:t>
            </a:r>
            <a:r>
              <a:rPr lang="en-US" sz="2200" spc="-45" dirty="0">
                <a:solidFill>
                  <a:schemeClr val="tx1"/>
                </a:solidFill>
                <a:latin typeface="Carlito"/>
                <a:cs typeface="Carlito"/>
              </a:rPr>
              <a:t>rate </a:t>
            </a:r>
            <a:r>
              <a:rPr lang="en-US" sz="2200" dirty="0">
                <a:solidFill>
                  <a:schemeClr val="tx1"/>
                </a:solidFill>
                <a:latin typeface="Carlito"/>
                <a:cs typeface="Carlito"/>
              </a:rPr>
              <a:t>of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about 83.33%. All models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over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predicted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successful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landings.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More  </a:t>
            </a:r>
            <a:r>
              <a:rPr lang="en-US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is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needed </a:t>
            </a:r>
            <a:r>
              <a:rPr lang="en-US" sz="2200" spc="-35" dirty="0">
                <a:solidFill>
                  <a:schemeClr val="tx1"/>
                </a:solidFill>
                <a:latin typeface="Carlito"/>
                <a:cs typeface="Carlito"/>
              </a:rPr>
              <a:t>for </a:t>
            </a:r>
            <a:r>
              <a:rPr lang="en-US" sz="2200" spc="-40" dirty="0">
                <a:solidFill>
                  <a:schemeClr val="tx1"/>
                </a:solidFill>
                <a:latin typeface="Carlito"/>
                <a:cs typeface="Carlito"/>
              </a:rPr>
              <a:t>better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model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determination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and</a:t>
            </a:r>
            <a:r>
              <a:rPr lang="en-US" sz="2200" spc="204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2200" spc="-50" dirty="0">
                <a:solidFill>
                  <a:schemeClr val="tx1"/>
                </a:solidFill>
                <a:latin typeface="Carlito"/>
                <a:cs typeface="Carlito"/>
              </a:rPr>
              <a:t>accuracy.</a:t>
            </a:r>
            <a:endParaRPr lang="en-US" sz="2200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4FC4C47E-A9BC-5E84-ED47-2DF83C89ADF9}"/>
              </a:ext>
            </a:extLst>
          </p:cNvPr>
          <p:cNvSpPr txBox="1"/>
          <p:nvPr/>
        </p:nvSpPr>
        <p:spPr>
          <a:xfrm>
            <a:off x="7211694" y="2030983"/>
            <a:ext cx="3716020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count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mission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outcome.</a:t>
            </a:r>
            <a:endParaRPr sz="2000">
              <a:latin typeface="Carlito"/>
              <a:cs typeface="Carlito"/>
            </a:endParaRPr>
          </a:p>
          <a:p>
            <a:pPr marL="12700" marR="83820">
              <a:lnSpc>
                <a:spcPts val="2200"/>
              </a:lnSpc>
              <a:spcBef>
                <a:spcPts val="144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appears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achieve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its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mission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outcome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nearly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99%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time.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15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means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most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the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failures are</a:t>
            </a:r>
            <a:r>
              <a:rPr sz="20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intended.</a:t>
            </a:r>
            <a:endParaRPr sz="2000">
              <a:latin typeface="Carlito"/>
              <a:cs typeface="Carlito"/>
            </a:endParaRPr>
          </a:p>
          <a:p>
            <a:pPr marL="12700" marR="337185">
              <a:lnSpc>
                <a:spcPts val="2200"/>
              </a:lnSpc>
              <a:spcBef>
                <a:spcPts val="1440"/>
              </a:spcBef>
            </a:pP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Interestingly,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  unclear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status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unfortunately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flight.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003C571-92FA-B443-5D78-347E4679687E}"/>
              </a:ext>
            </a:extLst>
          </p:cNvPr>
          <p:cNvSpPr/>
          <p:nvPr/>
        </p:nvSpPr>
        <p:spPr>
          <a:xfrm>
            <a:off x="1289303" y="2026920"/>
            <a:ext cx="5138928" cy="3441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AAECAB2E-5E56-A114-FF4A-CBC5EDFE46A7}"/>
              </a:ext>
            </a:extLst>
          </p:cNvPr>
          <p:cNvSpPr/>
          <p:nvPr/>
        </p:nvSpPr>
        <p:spPr>
          <a:xfrm>
            <a:off x="838200" y="1755648"/>
            <a:ext cx="5811011" cy="488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4E9048F-AD4A-CAB6-90FF-26B047472512}"/>
              </a:ext>
            </a:extLst>
          </p:cNvPr>
          <p:cNvSpPr txBox="1"/>
          <p:nvPr/>
        </p:nvSpPr>
        <p:spPr>
          <a:xfrm>
            <a:off x="6986778" y="2105609"/>
            <a:ext cx="4516120" cy="23545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 carried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15600  kg.</a:t>
            </a:r>
            <a:endParaRPr sz="2000">
              <a:latin typeface="Carlito"/>
              <a:cs typeface="Carlito"/>
            </a:endParaRP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similar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 all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F9 B5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B10xx.x</a:t>
            </a:r>
            <a:r>
              <a:rPr sz="20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variety.</a:t>
            </a:r>
            <a:endParaRPr sz="2000">
              <a:latin typeface="Carlito"/>
              <a:cs typeface="Carlito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correlates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is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used.</a:t>
            </a:r>
            <a:endParaRPr sz="20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21E05D9A-FB64-F49E-2FBB-C8A06D7D7133}"/>
              </a:ext>
            </a:extLst>
          </p:cNvPr>
          <p:cNvSpPr txBox="1"/>
          <p:nvPr/>
        </p:nvSpPr>
        <p:spPr>
          <a:xfrm>
            <a:off x="7937617" y="2591562"/>
            <a:ext cx="3983354" cy="18859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Month,</a:t>
            </a:r>
            <a:r>
              <a:rPr sz="20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Outcome, Booster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Version,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(kg),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2015  launches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  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drone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were two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such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occurrences.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6890850-68C3-70DB-331D-A2503AA0A714}"/>
              </a:ext>
            </a:extLst>
          </p:cNvPr>
          <p:cNvSpPr/>
          <p:nvPr/>
        </p:nvSpPr>
        <p:spPr>
          <a:xfrm>
            <a:off x="488560" y="2630423"/>
            <a:ext cx="7306056" cy="2077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87FCF1E7-A594-ECE2-7B93-7738883CE081}"/>
              </a:ext>
            </a:extLst>
          </p:cNvPr>
          <p:cNvSpPr txBox="1"/>
          <p:nvPr/>
        </p:nvSpPr>
        <p:spPr>
          <a:xfrm>
            <a:off x="7147866" y="2256789"/>
            <a:ext cx="4707890" cy="26314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8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list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sz="2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 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between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2010-06-04 and 2017-03-20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inclusively.</a:t>
            </a:r>
            <a:endParaRPr sz="2000">
              <a:latin typeface="Carlito"/>
              <a:cs typeface="Carlito"/>
            </a:endParaRPr>
          </a:p>
          <a:p>
            <a:pPr marL="12700" marR="464184">
              <a:lnSpc>
                <a:spcPct val="91800"/>
              </a:lnSpc>
              <a:spcBef>
                <a:spcPts val="1395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are two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types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sz="20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outcomes: drone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>
              <a:latin typeface="Carlito"/>
              <a:cs typeface="Carlito"/>
            </a:endParaRPr>
          </a:p>
          <a:p>
            <a:pPr marL="12700" marR="561975">
              <a:lnSpc>
                <a:spcPts val="2300"/>
              </a:lnSpc>
              <a:spcBef>
                <a:spcPts val="1160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were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8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sz="20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total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during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period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E8A891B-9F52-D039-CA3E-A34157A4F193}"/>
              </a:ext>
            </a:extLst>
          </p:cNvPr>
          <p:cNvSpPr/>
          <p:nvPr/>
        </p:nvSpPr>
        <p:spPr>
          <a:xfrm>
            <a:off x="703124" y="2307335"/>
            <a:ext cx="6257544" cy="2398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de-CH" spc="-370" dirty="0">
                <a:uFill>
                  <a:solidFill>
                    <a:srgbClr val="7D7D7D"/>
                  </a:solidFill>
                </a:uFill>
              </a:rPr>
              <a:t>Launch </a:t>
            </a:r>
            <a:r>
              <a:rPr lang="de-CH" spc="-325" dirty="0">
                <a:uFill>
                  <a:solidFill>
                    <a:srgbClr val="7D7D7D"/>
                  </a:solidFill>
                </a:uFill>
              </a:rPr>
              <a:t>Site</a:t>
            </a:r>
            <a:r>
              <a:rPr lang="de-CH" spc="-45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de-CH" spc="-305" dirty="0">
                <a:uFill>
                  <a:solidFill>
                    <a:srgbClr val="7D7D7D"/>
                  </a:solidFill>
                </a:uFill>
              </a:rPr>
              <a:t>Locations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709DE9B-C6FD-433A-9674-B07B885229F1}"/>
              </a:ext>
            </a:extLst>
          </p:cNvPr>
          <p:cNvSpPr/>
          <p:nvPr/>
        </p:nvSpPr>
        <p:spPr>
          <a:xfrm>
            <a:off x="854963" y="1796795"/>
            <a:ext cx="10279380" cy="3614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E012CFC-978B-83BA-0B7A-51A7BD4D279B}"/>
              </a:ext>
            </a:extLst>
          </p:cNvPr>
          <p:cNvSpPr txBox="1"/>
          <p:nvPr/>
        </p:nvSpPr>
        <p:spPr>
          <a:xfrm>
            <a:off x="854963" y="5662976"/>
            <a:ext cx="9882505" cy="62230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2290"/>
              </a:lnSpc>
              <a:spcBef>
                <a:spcPts val="27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left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right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Florida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since they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other.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near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ocean.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de-CH" spc="-320" dirty="0">
                <a:uFill>
                  <a:solidFill>
                    <a:srgbClr val="7D7D7D"/>
                  </a:solidFill>
                </a:uFill>
              </a:rPr>
              <a:t>Color-Coded </a:t>
            </a:r>
            <a:r>
              <a:rPr lang="de-CH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lang="de-CH" spc="-53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de-CH" spc="-270" dirty="0">
                <a:uFill>
                  <a:solidFill>
                    <a:srgbClr val="7D7D7D"/>
                  </a:solidFill>
                </a:uFill>
              </a:rPr>
              <a:t>Markers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0A0AB95E-9EED-CC3C-188A-824A6C3809C9}"/>
              </a:ext>
            </a:extLst>
          </p:cNvPr>
          <p:cNvSpPr/>
          <p:nvPr/>
        </p:nvSpPr>
        <p:spPr>
          <a:xfrm>
            <a:off x="2889504" y="1801367"/>
            <a:ext cx="5620512" cy="3511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373054A7-64D8-7E65-9666-600CA0E5418E}"/>
              </a:ext>
            </a:extLst>
          </p:cNvPr>
          <p:cNvSpPr txBox="1"/>
          <p:nvPr/>
        </p:nvSpPr>
        <p:spPr>
          <a:xfrm>
            <a:off x="989721" y="5614887"/>
            <a:ext cx="10076180" cy="611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Clusters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clicked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display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(green icon)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(red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icon).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this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example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SLC-4E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4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landings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6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de-CH" spc="-505" dirty="0">
                <a:uFill>
                  <a:solidFill>
                    <a:srgbClr val="7D7D7D"/>
                  </a:solidFill>
                </a:uFill>
              </a:rPr>
              <a:t>Key </a:t>
            </a:r>
            <a:r>
              <a:rPr lang="de-CH" spc="-270" dirty="0">
                <a:uFill>
                  <a:solidFill>
                    <a:srgbClr val="7D7D7D"/>
                  </a:solidFill>
                </a:uFill>
              </a:rPr>
              <a:t>Location</a:t>
            </a:r>
            <a:r>
              <a:rPr lang="de-CH" spc="-445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de-CH" spc="-260" dirty="0">
                <a:uFill>
                  <a:solidFill>
                    <a:srgbClr val="7D7D7D"/>
                  </a:solidFill>
                </a:uFill>
              </a:rPr>
              <a:t>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78D38024-4926-FFC4-44BB-33601A0AA76A}"/>
              </a:ext>
            </a:extLst>
          </p:cNvPr>
          <p:cNvSpPr/>
          <p:nvPr/>
        </p:nvSpPr>
        <p:spPr>
          <a:xfrm>
            <a:off x="1097280" y="1837944"/>
            <a:ext cx="8389620" cy="1723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1714DA70-6354-8E6A-2524-E1FD0FC703D2}"/>
              </a:ext>
            </a:extLst>
          </p:cNvPr>
          <p:cNvGrpSpPr/>
          <p:nvPr/>
        </p:nvGrpSpPr>
        <p:grpSpPr>
          <a:xfrm>
            <a:off x="2819400" y="3561587"/>
            <a:ext cx="7505700" cy="1562100"/>
            <a:chOff x="2802635" y="3552444"/>
            <a:chExt cx="7505700" cy="156210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0BC28343-BB60-399C-A6AD-B5B19CB7DDC9}"/>
                </a:ext>
              </a:extLst>
            </p:cNvPr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198CBD4A-FB18-4663-4CA0-0C7567CBE00C}"/>
                </a:ext>
              </a:extLst>
            </p:cNvPr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3">
            <a:extLst>
              <a:ext uri="{FF2B5EF4-FFF2-40B4-BE49-F238E27FC236}">
                <a16:creationId xmlns:a16="http://schemas.microsoft.com/office/drawing/2014/main" id="{BB9ECCD9-250C-7F92-40EF-46EBA9E930C6}"/>
              </a:ext>
            </a:extLst>
          </p:cNvPr>
          <p:cNvSpPr txBox="1"/>
          <p:nvPr/>
        </p:nvSpPr>
        <p:spPr>
          <a:xfrm>
            <a:off x="907812" y="5312588"/>
            <a:ext cx="9933940" cy="106235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58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Using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LC-39A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as an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example,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railways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large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part and supply 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transportation.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highways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human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supply transport. 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coasts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far from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cities so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land in the sea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to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avoid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rockets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falling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densely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populated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areas.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pc="-385" dirty="0">
                <a:uFill>
                  <a:solidFill>
                    <a:srgbClr val="7D7D7D"/>
                  </a:solidFill>
                </a:uFill>
              </a:rPr>
              <a:t>Successful </a:t>
            </a:r>
            <a:r>
              <a:rPr lang="en-US" spc="-395" dirty="0">
                <a:uFill>
                  <a:solidFill>
                    <a:srgbClr val="7D7D7D"/>
                  </a:solidFill>
                </a:uFill>
              </a:rPr>
              <a:t>Launches Across </a:t>
            </a:r>
            <a:r>
              <a:rPr lang="en-US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lang="en-US" spc="-42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US" spc="-380" dirty="0">
                <a:uFill>
                  <a:solidFill>
                    <a:srgbClr val="7D7D7D"/>
                  </a:solidFill>
                </a:uFill>
              </a:rPr>
              <a:t>Sites 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32E13461-AA72-2761-7302-80BFD4057BF5}"/>
              </a:ext>
            </a:extLst>
          </p:cNvPr>
          <p:cNvSpPr/>
          <p:nvPr/>
        </p:nvSpPr>
        <p:spPr>
          <a:xfrm>
            <a:off x="4355591" y="1923288"/>
            <a:ext cx="2570988" cy="2581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5DDDAED3-9409-8819-EA50-4A7DAA8C7CB9}"/>
              </a:ext>
            </a:extLst>
          </p:cNvPr>
          <p:cNvSpPr/>
          <p:nvPr/>
        </p:nvSpPr>
        <p:spPr>
          <a:xfrm>
            <a:off x="7427975" y="2189988"/>
            <a:ext cx="1085087" cy="665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AD4DAC00-E283-24C3-32DB-9E0C800D1850}"/>
              </a:ext>
            </a:extLst>
          </p:cNvPr>
          <p:cNvSpPr txBox="1"/>
          <p:nvPr/>
        </p:nvSpPr>
        <p:spPr>
          <a:xfrm>
            <a:off x="848055" y="4796409"/>
            <a:ext cx="10751820" cy="11544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distribution of 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old name of  CCAFS SLC-40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same amount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landings, but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majority of the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change.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smallest share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due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smaller sample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increase in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difficulty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west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coast.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33673" y="1778768"/>
            <a:ext cx="10318903" cy="361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2200" u="heavy" spc="-20" dirty="0">
                <a:solidFill>
                  <a:schemeClr val="tx1"/>
                </a:solidFill>
                <a:uFill>
                  <a:solidFill>
                    <a:srgbClr val="BB562C"/>
                  </a:solidFill>
                </a:uFill>
                <a:latin typeface="Carlito"/>
              </a:rPr>
              <a:t>Project background and context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Commercial </a:t>
            </a:r>
            <a:r>
              <a:rPr lang="en-US" sz="2200" spc="-10" dirty="0">
                <a:solidFill>
                  <a:schemeClr val="tx1"/>
                </a:solidFill>
                <a:latin typeface="Carlito"/>
                <a:cs typeface="Carlito"/>
              </a:rPr>
              <a:t>Space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Age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is</a:t>
            </a:r>
            <a:r>
              <a:rPr lang="en-US" sz="2200" spc="5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Here</a:t>
            </a:r>
            <a:endParaRPr lang="en-US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Space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X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has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best pricing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($62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million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vs.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$165 million</a:t>
            </a:r>
            <a:r>
              <a:rPr lang="en-US" sz="2200" spc="2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USD)</a:t>
            </a:r>
            <a:endParaRPr lang="en-US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Largely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due </a:t>
            </a:r>
            <a:r>
              <a:rPr lang="en-US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ability </a:t>
            </a:r>
            <a:r>
              <a:rPr lang="en-US" sz="2200" spc="-30" dirty="0">
                <a:solidFill>
                  <a:schemeClr val="tx1"/>
                </a:solidFill>
                <a:latin typeface="Carlito"/>
                <a:cs typeface="Carlito"/>
              </a:rPr>
              <a:t>to recover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part </a:t>
            </a:r>
            <a:r>
              <a:rPr lang="en-US" sz="2200" dirty="0">
                <a:solidFill>
                  <a:schemeClr val="tx1"/>
                </a:solidFill>
                <a:latin typeface="Carlito"/>
                <a:cs typeface="Carlito"/>
              </a:rPr>
              <a:t>of </a:t>
            </a:r>
            <a:r>
              <a:rPr lang="en-US" sz="2200" spc="-45" dirty="0">
                <a:solidFill>
                  <a:schemeClr val="tx1"/>
                </a:solidFill>
                <a:latin typeface="Carlito"/>
                <a:cs typeface="Carlito"/>
              </a:rPr>
              <a:t>rocket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(Stage</a:t>
            </a:r>
            <a:r>
              <a:rPr lang="en-US" sz="2200" spc="13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1)</a:t>
            </a:r>
            <a:endParaRPr lang="en-US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Space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Y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wants </a:t>
            </a:r>
            <a:r>
              <a:rPr lang="en-US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compete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with </a:t>
            </a:r>
            <a:r>
              <a:rPr lang="en-US" sz="2200" spc="-10" dirty="0">
                <a:solidFill>
                  <a:schemeClr val="tx1"/>
                </a:solidFill>
                <a:latin typeface="Carlito"/>
                <a:cs typeface="Carlito"/>
              </a:rPr>
              <a:t>Space</a:t>
            </a:r>
            <a:r>
              <a:rPr lang="en-US" sz="2200" spc="6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X</a:t>
            </a:r>
            <a:endParaRPr lang="en-US" sz="2200" dirty="0">
              <a:latin typeface="Carlito"/>
              <a:cs typeface="Carlito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200" u="heavy" spc="-20" dirty="0">
                <a:solidFill>
                  <a:schemeClr val="tx1"/>
                </a:solidFill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Problem:</a:t>
            </a:r>
            <a:endParaRPr lang="en-US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40665" marR="591185" indent="-240665">
              <a:lnSpc>
                <a:spcPts val="2510"/>
              </a:lnSpc>
              <a:spcBef>
                <a:spcPts val="9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200" spc="-10" dirty="0">
                <a:solidFill>
                  <a:schemeClr val="tx1"/>
                </a:solidFill>
                <a:latin typeface="Carlito"/>
                <a:cs typeface="Carlito"/>
              </a:rPr>
              <a:t>Space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Y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tasks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us </a:t>
            </a:r>
            <a:r>
              <a:rPr lang="en-US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train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 machine learning model </a:t>
            </a:r>
            <a:r>
              <a:rPr lang="en-US" sz="2200" spc="-60" dirty="0">
                <a:solidFill>
                  <a:schemeClr val="tx1"/>
                </a:solidFill>
                <a:latin typeface="Carlito"/>
                <a:cs typeface="Carlito"/>
              </a:rPr>
              <a:t>to 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predict successful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Stage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1</a:t>
            </a:r>
            <a:r>
              <a:rPr lang="en-US" sz="2200" spc="4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recovery</a:t>
            </a:r>
            <a:endParaRPr lang="en-US" sz="2200" dirty="0">
              <a:solidFill>
                <a:schemeClr val="tx1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34027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pc="-285" dirty="0">
                <a:uFill>
                  <a:solidFill>
                    <a:srgbClr val="7D7D7D"/>
                  </a:solidFill>
                </a:uFill>
              </a:rPr>
              <a:t>Highest </a:t>
            </a:r>
            <a:r>
              <a:rPr lang="en-US" spc="-520" dirty="0">
                <a:uFill>
                  <a:solidFill>
                    <a:srgbClr val="7D7D7D"/>
                  </a:solidFill>
                </a:uFill>
              </a:rPr>
              <a:t>Success </a:t>
            </a:r>
            <a:r>
              <a:rPr lang="en-US" spc="-395" dirty="0">
                <a:uFill>
                  <a:solidFill>
                    <a:srgbClr val="7D7D7D"/>
                  </a:solidFill>
                </a:uFill>
              </a:rPr>
              <a:t>Rate </a:t>
            </a:r>
            <a:r>
              <a:rPr lang="en-US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lang="en-US" spc="-40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US" spc="-325" dirty="0">
                <a:uFill>
                  <a:solidFill>
                    <a:srgbClr val="7D7D7D"/>
                  </a:solidFill>
                </a:uFill>
              </a:rPr>
              <a:t>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4879746-76E3-F08F-CE13-4CE83601A243}"/>
              </a:ext>
            </a:extLst>
          </p:cNvPr>
          <p:cNvSpPr txBox="1"/>
          <p:nvPr/>
        </p:nvSpPr>
        <p:spPr>
          <a:xfrm>
            <a:off x="1176019" y="5068061"/>
            <a:ext cx="91674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KSC LC-39A 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rate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10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and 3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D9471FE-2867-16D6-65D0-61121A62F8A3}"/>
              </a:ext>
            </a:extLst>
          </p:cNvPr>
          <p:cNvSpPr/>
          <p:nvPr/>
        </p:nvSpPr>
        <p:spPr>
          <a:xfrm>
            <a:off x="4811267" y="2243327"/>
            <a:ext cx="2570988" cy="2570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0D68496-E40A-9015-2B88-96B90044EA6D}"/>
              </a:ext>
            </a:extLst>
          </p:cNvPr>
          <p:cNvSpPr/>
          <p:nvPr/>
        </p:nvSpPr>
        <p:spPr>
          <a:xfrm>
            <a:off x="1248155" y="2308860"/>
            <a:ext cx="3401568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A23D9A2-9101-B769-2C52-DE1636EDB59C}"/>
              </a:ext>
            </a:extLst>
          </p:cNvPr>
          <p:cNvSpPr/>
          <p:nvPr/>
        </p:nvSpPr>
        <p:spPr>
          <a:xfrm>
            <a:off x="8031480" y="2429255"/>
            <a:ext cx="324611" cy="30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pc="-385" dirty="0"/>
              <a:t>Payload </a:t>
            </a:r>
            <a:r>
              <a:rPr lang="en-US" spc="-390" dirty="0"/>
              <a:t>Mass </a:t>
            </a:r>
            <a:r>
              <a:rPr lang="en-US" spc="-365" dirty="0"/>
              <a:t>vs. </a:t>
            </a:r>
            <a:r>
              <a:rPr lang="en-US" spc="-520" dirty="0"/>
              <a:t>Success </a:t>
            </a:r>
            <a:r>
              <a:rPr lang="en-US" spc="-365" dirty="0"/>
              <a:t>vs. </a:t>
            </a:r>
            <a:r>
              <a:rPr lang="en-US" spc="-270" dirty="0"/>
              <a:t>Booster  </a:t>
            </a:r>
            <a:r>
              <a:rPr lang="en-US" spc="-330" dirty="0">
                <a:uFill>
                  <a:solidFill>
                    <a:srgbClr val="7D7D7D"/>
                  </a:solidFill>
                </a:uFill>
              </a:rPr>
              <a:t>Version</a:t>
            </a:r>
            <a:r>
              <a:rPr lang="en-US" spc="-409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US" spc="-330" dirty="0">
                <a:uFill>
                  <a:solidFill>
                    <a:srgbClr val="7D7D7D"/>
                  </a:solidFill>
                </a:uFill>
              </a:rPr>
              <a:t>Category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A0A52CB-1E15-622C-D3C8-0FD7720242F1}"/>
              </a:ext>
            </a:extLst>
          </p:cNvPr>
          <p:cNvSpPr txBox="1"/>
          <p:nvPr/>
        </p:nvSpPr>
        <p:spPr>
          <a:xfrm>
            <a:off x="1084275" y="4868926"/>
            <a:ext cx="9767570" cy="116967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Plotly dashboard 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selector. 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However,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0-10000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instead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max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15600.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Class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and 0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failure.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 also  accounts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category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color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number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point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size.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particular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0-6000,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interestingly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two failed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payloads of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zero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19CEF50-A881-0659-2070-598B8D914DFE}"/>
              </a:ext>
            </a:extLst>
          </p:cNvPr>
          <p:cNvSpPr/>
          <p:nvPr/>
        </p:nvSpPr>
        <p:spPr>
          <a:xfrm>
            <a:off x="417958" y="1774321"/>
            <a:ext cx="11568046" cy="2981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CBEE156D-6BAE-37BD-6841-179AE01D17D7}"/>
              </a:ext>
            </a:extLst>
          </p:cNvPr>
          <p:cNvSpPr/>
          <p:nvPr/>
        </p:nvSpPr>
        <p:spPr>
          <a:xfrm>
            <a:off x="2941721" y="1760220"/>
            <a:ext cx="5076444" cy="3337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354A4981-9D65-04E1-193C-8984B70E09C0}"/>
              </a:ext>
            </a:extLst>
          </p:cNvPr>
          <p:cNvSpPr txBox="1"/>
          <p:nvPr/>
        </p:nvSpPr>
        <p:spPr>
          <a:xfrm>
            <a:off x="1344451" y="5433435"/>
            <a:ext cx="9941160" cy="1184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sz="1600" spc="-5" dirty="0">
                <a:solidFill>
                  <a:srgbClr val="0B49CB"/>
                </a:solidFill>
                <a:latin typeface="Carlito"/>
                <a:cs typeface="Carlito"/>
              </a:rPr>
              <a:t>All models had virtually the </a:t>
            </a:r>
            <a:r>
              <a:rPr sz="1600" spc="-10" dirty="0">
                <a:solidFill>
                  <a:srgbClr val="0B49CB"/>
                </a:solidFill>
                <a:latin typeface="Carlito"/>
                <a:cs typeface="Carlito"/>
              </a:rPr>
              <a:t>same </a:t>
            </a:r>
            <a:r>
              <a:rPr sz="1600" spc="-20" dirty="0">
                <a:solidFill>
                  <a:srgbClr val="0B49CB"/>
                </a:solidFill>
                <a:latin typeface="Carlito"/>
                <a:cs typeface="Carlito"/>
              </a:rPr>
              <a:t>accuracy </a:t>
            </a:r>
            <a:r>
              <a:rPr sz="1600" spc="-5" dirty="0">
                <a:solidFill>
                  <a:srgbClr val="0B49CB"/>
                </a:solidFill>
                <a:latin typeface="Carlito"/>
                <a:cs typeface="Carlito"/>
              </a:rPr>
              <a:t>on the </a:t>
            </a:r>
            <a:r>
              <a:rPr sz="1600" spc="-20" dirty="0">
                <a:solidFill>
                  <a:srgbClr val="0B49CB"/>
                </a:solidFill>
                <a:latin typeface="Carlito"/>
                <a:cs typeface="Carlito"/>
              </a:rPr>
              <a:t>test set </a:t>
            </a:r>
            <a:r>
              <a:rPr sz="1600" spc="-15" dirty="0">
                <a:solidFill>
                  <a:srgbClr val="0B49CB"/>
                </a:solidFill>
                <a:latin typeface="Carlito"/>
                <a:cs typeface="Carlito"/>
              </a:rPr>
              <a:t>at </a:t>
            </a:r>
            <a:r>
              <a:rPr sz="1600" spc="-20" dirty="0">
                <a:solidFill>
                  <a:srgbClr val="0B49CB"/>
                </a:solidFill>
                <a:latin typeface="Carlito"/>
                <a:cs typeface="Carlito"/>
              </a:rPr>
              <a:t>83.33% </a:t>
            </a:r>
            <a:r>
              <a:rPr sz="1600" spc="-45" dirty="0">
                <a:solidFill>
                  <a:srgbClr val="0B49CB"/>
                </a:solidFill>
                <a:latin typeface="Carlito"/>
                <a:cs typeface="Carlito"/>
              </a:rPr>
              <a:t>accuracy.  </a:t>
            </a:r>
            <a:r>
              <a:rPr sz="1600" dirty="0">
                <a:solidFill>
                  <a:srgbClr val="0B49CB"/>
                </a:solidFill>
                <a:latin typeface="Carlito"/>
                <a:cs typeface="Carlito"/>
              </a:rPr>
              <a:t>It </a:t>
            </a:r>
            <a:r>
              <a:rPr sz="1600" spc="-5" dirty="0">
                <a:solidFill>
                  <a:srgbClr val="0B49CB"/>
                </a:solidFill>
                <a:latin typeface="Carlito"/>
                <a:cs typeface="Carlito"/>
              </a:rPr>
              <a:t>should be </a:t>
            </a:r>
            <a:r>
              <a:rPr sz="1600" spc="-15" dirty="0">
                <a:solidFill>
                  <a:srgbClr val="0B49CB"/>
                </a:solidFill>
                <a:latin typeface="Carlito"/>
                <a:cs typeface="Carlito"/>
              </a:rPr>
              <a:t>noted </a:t>
            </a:r>
            <a:r>
              <a:rPr sz="1600" spc="-10" dirty="0">
                <a:solidFill>
                  <a:srgbClr val="0B49CB"/>
                </a:solidFill>
                <a:latin typeface="Carlito"/>
                <a:cs typeface="Carlito"/>
              </a:rPr>
              <a:t>that </a:t>
            </a:r>
            <a:r>
              <a:rPr sz="1600" spc="-20" dirty="0">
                <a:solidFill>
                  <a:srgbClr val="0B49CB"/>
                </a:solidFill>
                <a:latin typeface="Carlito"/>
                <a:cs typeface="Carlito"/>
              </a:rPr>
              <a:t>test size </a:t>
            </a:r>
            <a:r>
              <a:rPr sz="1600" dirty="0">
                <a:solidFill>
                  <a:srgbClr val="0B49CB"/>
                </a:solidFill>
                <a:latin typeface="Carlito"/>
                <a:cs typeface="Carlito"/>
              </a:rPr>
              <a:t>is </a:t>
            </a:r>
            <a:r>
              <a:rPr sz="1600" spc="-5" dirty="0">
                <a:solidFill>
                  <a:srgbClr val="0B49CB"/>
                </a:solidFill>
                <a:latin typeface="Carlito"/>
                <a:cs typeface="Carlito"/>
              </a:rPr>
              <a:t>small </a:t>
            </a:r>
            <a:r>
              <a:rPr sz="1600" spc="-15" dirty="0">
                <a:solidFill>
                  <a:srgbClr val="0B49CB"/>
                </a:solidFill>
                <a:latin typeface="Carlito"/>
                <a:cs typeface="Carlito"/>
              </a:rPr>
              <a:t>at </a:t>
            </a:r>
            <a:r>
              <a:rPr sz="1600" spc="-5" dirty="0">
                <a:solidFill>
                  <a:srgbClr val="0B49CB"/>
                </a:solidFill>
                <a:latin typeface="Carlito"/>
                <a:cs typeface="Carlito"/>
              </a:rPr>
              <a:t>only </a:t>
            </a:r>
            <a:r>
              <a:rPr sz="1600" spc="-10" dirty="0">
                <a:solidFill>
                  <a:srgbClr val="0B49CB"/>
                </a:solidFill>
                <a:latin typeface="Carlito"/>
                <a:cs typeface="Carlito"/>
              </a:rPr>
              <a:t>sample </a:t>
            </a:r>
            <a:r>
              <a:rPr sz="1600" spc="-20" dirty="0">
                <a:solidFill>
                  <a:srgbClr val="0B49CB"/>
                </a:solidFill>
                <a:latin typeface="Carlito"/>
                <a:cs typeface="Carlito"/>
              </a:rPr>
              <a:t>size </a:t>
            </a:r>
            <a:r>
              <a:rPr sz="1600" spc="-5" dirty="0">
                <a:solidFill>
                  <a:srgbClr val="0B49CB"/>
                </a:solidFill>
                <a:latin typeface="Carlito"/>
                <a:cs typeface="Carlito"/>
              </a:rPr>
              <a:t>of</a:t>
            </a:r>
            <a:r>
              <a:rPr sz="1600" spc="-204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0B49CB"/>
                </a:solidFill>
                <a:latin typeface="Carlito"/>
                <a:cs typeface="Carlito"/>
              </a:rPr>
              <a:t>18.</a:t>
            </a:r>
            <a:endParaRPr sz="16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600" spc="-5" dirty="0">
                <a:solidFill>
                  <a:srgbClr val="0B49CB"/>
                </a:solidFill>
                <a:latin typeface="Carlito"/>
                <a:cs typeface="Carlito"/>
              </a:rPr>
              <a:t>This </a:t>
            </a:r>
            <a:r>
              <a:rPr sz="1600" spc="-20" dirty="0">
                <a:solidFill>
                  <a:srgbClr val="0B49CB"/>
                </a:solidFill>
                <a:latin typeface="Carlito"/>
                <a:cs typeface="Carlito"/>
              </a:rPr>
              <a:t>can cause large variance </a:t>
            </a:r>
            <a:r>
              <a:rPr sz="1600" dirty="0">
                <a:solidFill>
                  <a:srgbClr val="0B49CB"/>
                </a:solidFill>
                <a:latin typeface="Carlito"/>
                <a:cs typeface="Carlito"/>
              </a:rPr>
              <a:t>in </a:t>
            </a:r>
            <a:r>
              <a:rPr sz="1600" spc="-20" dirty="0">
                <a:solidFill>
                  <a:srgbClr val="0B49CB"/>
                </a:solidFill>
                <a:latin typeface="Carlito"/>
                <a:cs typeface="Carlito"/>
              </a:rPr>
              <a:t>accuracy results, </a:t>
            </a:r>
            <a:r>
              <a:rPr sz="1600" spc="-15" dirty="0">
                <a:solidFill>
                  <a:srgbClr val="0B49CB"/>
                </a:solidFill>
                <a:latin typeface="Carlito"/>
                <a:cs typeface="Carlito"/>
              </a:rPr>
              <a:t>such </a:t>
            </a:r>
            <a:r>
              <a:rPr sz="1600" spc="-5" dirty="0">
                <a:solidFill>
                  <a:srgbClr val="0B49CB"/>
                </a:solidFill>
                <a:latin typeface="Carlito"/>
                <a:cs typeface="Carlito"/>
              </a:rPr>
              <a:t>as those in </a:t>
            </a:r>
            <a:r>
              <a:rPr sz="1600" spc="-15" dirty="0">
                <a:solidFill>
                  <a:srgbClr val="0B49CB"/>
                </a:solidFill>
                <a:latin typeface="Carlito"/>
                <a:cs typeface="Carlito"/>
              </a:rPr>
              <a:t>Decision </a:t>
            </a:r>
            <a:r>
              <a:rPr sz="1600" spc="-65" dirty="0">
                <a:solidFill>
                  <a:srgbClr val="0B49CB"/>
                </a:solidFill>
                <a:latin typeface="Carlito"/>
                <a:cs typeface="Carlito"/>
              </a:rPr>
              <a:t>Tree </a:t>
            </a:r>
            <a:r>
              <a:rPr sz="1600" spc="-10" dirty="0">
                <a:solidFill>
                  <a:srgbClr val="0B49CB"/>
                </a:solidFill>
                <a:latin typeface="Carlito"/>
                <a:cs typeface="Carlito"/>
              </a:rPr>
              <a:t>Classifier </a:t>
            </a:r>
            <a:r>
              <a:rPr sz="1600" spc="-5" dirty="0">
                <a:solidFill>
                  <a:srgbClr val="0B49CB"/>
                </a:solidFill>
                <a:latin typeface="Carlito"/>
                <a:cs typeface="Carlito"/>
              </a:rPr>
              <a:t>model in </a:t>
            </a:r>
            <a:r>
              <a:rPr sz="1600" spc="-25" dirty="0">
                <a:solidFill>
                  <a:srgbClr val="0B49CB"/>
                </a:solidFill>
                <a:latin typeface="Carlito"/>
                <a:cs typeface="Carlito"/>
              </a:rPr>
              <a:t>repeated</a:t>
            </a:r>
            <a:r>
              <a:rPr sz="1600" spc="6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rgbClr val="0B49CB"/>
                </a:solidFill>
                <a:latin typeface="Carlito"/>
                <a:cs typeface="Carlito"/>
              </a:rPr>
              <a:t>runs.</a:t>
            </a:r>
            <a:endParaRPr sz="16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00" spc="-55" dirty="0">
                <a:solidFill>
                  <a:srgbClr val="0B49CB"/>
                </a:solidFill>
                <a:latin typeface="Carlito"/>
                <a:cs typeface="Carlito"/>
              </a:rPr>
              <a:t>We </a:t>
            </a:r>
            <a:r>
              <a:rPr sz="1600" spc="-20" dirty="0">
                <a:solidFill>
                  <a:srgbClr val="0B49CB"/>
                </a:solidFill>
                <a:latin typeface="Carlito"/>
                <a:cs typeface="Carlito"/>
              </a:rPr>
              <a:t>likely </a:t>
            </a:r>
            <a:r>
              <a:rPr sz="1600" spc="-15" dirty="0">
                <a:solidFill>
                  <a:srgbClr val="0B49CB"/>
                </a:solidFill>
                <a:latin typeface="Carlito"/>
                <a:cs typeface="Carlito"/>
              </a:rPr>
              <a:t>need </a:t>
            </a:r>
            <a:r>
              <a:rPr sz="1600" spc="-25" dirty="0">
                <a:solidFill>
                  <a:srgbClr val="0B49CB"/>
                </a:solidFill>
                <a:latin typeface="Carlito"/>
                <a:cs typeface="Carlito"/>
              </a:rPr>
              <a:t>more data </a:t>
            </a:r>
            <a:r>
              <a:rPr sz="1600" spc="-15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sz="1600" spc="-20" dirty="0">
                <a:solidFill>
                  <a:srgbClr val="0B49CB"/>
                </a:solidFill>
                <a:latin typeface="Carlito"/>
                <a:cs typeface="Carlito"/>
              </a:rPr>
              <a:t>determine </a:t>
            </a:r>
            <a:r>
              <a:rPr sz="1600" spc="-5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z="1600" spc="-20" dirty="0">
                <a:solidFill>
                  <a:srgbClr val="0B49CB"/>
                </a:solidFill>
                <a:latin typeface="Carlito"/>
                <a:cs typeface="Carlito"/>
              </a:rPr>
              <a:t>best</a:t>
            </a:r>
            <a:r>
              <a:rPr sz="1600" spc="114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rgbClr val="0B49CB"/>
                </a:solidFill>
                <a:latin typeface="Carlito"/>
                <a:cs typeface="Carlito"/>
              </a:rPr>
              <a:t>model.</a:t>
            </a:r>
            <a:endParaRPr sz="16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5390147"/>
            <a:ext cx="9477960" cy="1467853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marR="158750" indent="0">
              <a:lnSpc>
                <a:spcPct val="112500"/>
              </a:lnSpc>
              <a:spcBef>
                <a:spcPts val="100"/>
              </a:spcBef>
              <a:buNone/>
            </a:pP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Since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all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models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performed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lang="en-US" sz="2400" spc="-10" dirty="0">
                <a:solidFill>
                  <a:srgbClr val="0B49CB"/>
                </a:solidFill>
                <a:latin typeface="Carlito"/>
                <a:cs typeface="Carlito"/>
              </a:rPr>
              <a:t>same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for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test set,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confusion </a:t>
            </a:r>
            <a:r>
              <a:rPr lang="en-US" sz="2400" spc="-10" dirty="0">
                <a:solidFill>
                  <a:srgbClr val="0B49CB"/>
                </a:solidFill>
                <a:latin typeface="Carlito"/>
                <a:cs typeface="Carlito"/>
              </a:rPr>
              <a:t>matrix is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lang="en-US" sz="2400" spc="-10" dirty="0">
                <a:solidFill>
                  <a:srgbClr val="0B49CB"/>
                </a:solidFill>
                <a:latin typeface="Carlito"/>
                <a:cs typeface="Carlito"/>
              </a:rPr>
              <a:t>same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across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all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models.  The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models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predicted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12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successful </a:t>
            </a:r>
            <a:r>
              <a:rPr lang="en-US" sz="2400" spc="-10" dirty="0">
                <a:solidFill>
                  <a:srgbClr val="0B49CB"/>
                </a:solidFill>
                <a:latin typeface="Carlito"/>
                <a:cs typeface="Carlito"/>
              </a:rPr>
              <a:t>landings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when the true label</a:t>
            </a:r>
            <a:r>
              <a:rPr lang="en-US" sz="2400" spc="27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was successful </a:t>
            </a:r>
            <a:r>
              <a:rPr lang="en-US" sz="2400" spc="-10" dirty="0">
                <a:solidFill>
                  <a:srgbClr val="0B49CB"/>
                </a:solidFill>
                <a:latin typeface="Carlito"/>
                <a:cs typeface="Carlito"/>
              </a:rPr>
              <a:t>landing.</a:t>
            </a:r>
            <a:endParaRPr lang="en-US"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405"/>
              </a:spcBef>
              <a:buNone/>
            </a:pP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models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predicted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3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unsuccessful </a:t>
            </a:r>
            <a:r>
              <a:rPr lang="en-US" sz="2400" spc="-10" dirty="0">
                <a:solidFill>
                  <a:srgbClr val="0B49CB"/>
                </a:solidFill>
                <a:latin typeface="Carlito"/>
                <a:cs typeface="Carlito"/>
              </a:rPr>
              <a:t>landings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when the true label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was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unsuccessful</a:t>
            </a:r>
            <a:r>
              <a:rPr lang="en-US" sz="2400" spc="14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2400" spc="-10" dirty="0">
                <a:solidFill>
                  <a:srgbClr val="0B49CB"/>
                </a:solidFill>
                <a:latin typeface="Carlito"/>
                <a:cs typeface="Carlito"/>
              </a:rPr>
              <a:t>landing.</a:t>
            </a:r>
            <a:endParaRPr lang="en-US"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0" marR="5080" indent="0">
              <a:lnSpc>
                <a:spcPts val="2330"/>
              </a:lnSpc>
              <a:spcBef>
                <a:spcPts val="135"/>
              </a:spcBef>
              <a:buNone/>
            </a:pP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models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predicted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3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successful </a:t>
            </a:r>
            <a:r>
              <a:rPr lang="en-US" sz="2400" spc="-10" dirty="0">
                <a:solidFill>
                  <a:srgbClr val="0B49CB"/>
                </a:solidFill>
                <a:latin typeface="Carlito"/>
                <a:cs typeface="Carlito"/>
              </a:rPr>
              <a:t>landings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when the true label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was unsuccessful </a:t>
            </a:r>
            <a:r>
              <a:rPr lang="en-US" sz="2400" spc="-10" dirty="0">
                <a:solidFill>
                  <a:srgbClr val="0B49CB"/>
                </a:solidFill>
                <a:latin typeface="Carlito"/>
                <a:cs typeface="Carlito"/>
              </a:rPr>
              <a:t>landings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(false positives). 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Our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models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over predict successful</a:t>
            </a:r>
            <a:r>
              <a:rPr lang="en-US" sz="2400" spc="13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2400" spc="-10" dirty="0">
                <a:solidFill>
                  <a:srgbClr val="0B49CB"/>
                </a:solidFill>
                <a:latin typeface="Carlito"/>
                <a:cs typeface="Carlito"/>
              </a:rPr>
              <a:t>landings.</a:t>
            </a:r>
            <a:endParaRPr lang="en-US"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2730F026-036C-39F8-3713-528D4A68899C}"/>
              </a:ext>
            </a:extLst>
          </p:cNvPr>
          <p:cNvSpPr/>
          <p:nvPr/>
        </p:nvSpPr>
        <p:spPr>
          <a:xfrm>
            <a:off x="3075432" y="1588166"/>
            <a:ext cx="4541520" cy="3453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07712EDA-8691-1546-75F0-E8C01213A784}"/>
              </a:ext>
            </a:extLst>
          </p:cNvPr>
          <p:cNvSpPr txBox="1"/>
          <p:nvPr/>
        </p:nvSpPr>
        <p:spPr>
          <a:xfrm>
            <a:off x="8382381" y="2732817"/>
            <a:ext cx="21621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rlito"/>
                <a:cs typeface="Carlito"/>
              </a:rPr>
              <a:t>Correct predictions are  </a:t>
            </a:r>
            <a:r>
              <a:rPr sz="1800" spc="-5" dirty="0">
                <a:latin typeface="Carlito"/>
                <a:cs typeface="Carlito"/>
              </a:rPr>
              <a:t>on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10" dirty="0">
                <a:latin typeface="Carlito"/>
                <a:cs typeface="Carlito"/>
              </a:rPr>
              <a:t>diagonal </a:t>
            </a:r>
            <a:r>
              <a:rPr sz="1800" spc="-20" dirty="0">
                <a:latin typeface="Carlito"/>
                <a:cs typeface="Carlito"/>
              </a:rPr>
              <a:t>from </a:t>
            </a:r>
            <a:r>
              <a:rPr sz="1800" spc="-15" dirty="0">
                <a:latin typeface="Carlito"/>
                <a:cs typeface="Carlito"/>
              </a:rPr>
              <a:t>top  </a:t>
            </a:r>
            <a:r>
              <a:rPr sz="1800" spc="-5" dirty="0">
                <a:latin typeface="Carlito"/>
                <a:cs typeface="Carlito"/>
              </a:rPr>
              <a:t>left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spc="-20" dirty="0">
                <a:latin typeface="Carlito"/>
                <a:cs typeface="Carlito"/>
              </a:rPr>
              <a:t>bottom</a:t>
            </a:r>
            <a:r>
              <a:rPr sz="1800" spc="-8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right.</a:t>
            </a:r>
            <a:endParaRPr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54965" indent="-342900">
              <a:lnSpc>
                <a:spcPct val="100000"/>
              </a:lnSpc>
              <a:spcBef>
                <a:spcPts val="490"/>
              </a:spcBef>
              <a:buClr>
                <a:srgbClr val="E28312"/>
              </a:buClr>
              <a:buFont typeface="Wingdings" panose="05000000000000000000" pitchFamily="2" charset="2"/>
              <a:buChar char="v"/>
              <a:tabLst>
                <a:tab pos="196215" algn="l"/>
              </a:tabLst>
            </a:pP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Our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task: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to develop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a machine learning model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for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Space Y who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wants to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bid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against</a:t>
            </a:r>
            <a:r>
              <a:rPr lang="en-US" sz="2400" spc="-7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SpaceX</a:t>
            </a:r>
          </a:p>
          <a:p>
            <a:pPr marL="354965" indent="-342900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Font typeface="Wingdings" panose="05000000000000000000" pitchFamily="2" charset="2"/>
              <a:buChar char="v"/>
              <a:tabLst>
                <a:tab pos="196215" algn="l"/>
              </a:tabLst>
            </a:pP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The goal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of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model is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predict when 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Stage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1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will successfully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land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lang="en-US" sz="2400" spc="-35" dirty="0">
                <a:solidFill>
                  <a:srgbClr val="0B49CB"/>
                </a:solidFill>
                <a:latin typeface="Carlito"/>
                <a:cs typeface="Carlito"/>
              </a:rPr>
              <a:t>save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~$100 million</a:t>
            </a:r>
            <a:r>
              <a:rPr lang="en-US" sz="2400" spc="-11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USD</a:t>
            </a:r>
          </a:p>
          <a:p>
            <a:pPr marL="354965" indent="-342900">
              <a:lnSpc>
                <a:spcPct val="100000"/>
              </a:lnSpc>
              <a:spcBef>
                <a:spcPts val="409"/>
              </a:spcBef>
              <a:buClr>
                <a:srgbClr val="E28312"/>
              </a:buClr>
              <a:buFont typeface="Wingdings" panose="05000000000000000000" pitchFamily="2" charset="2"/>
              <a:buChar char="v"/>
              <a:tabLst>
                <a:tab pos="196215" algn="l"/>
              </a:tabLst>
            </a:pP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Used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data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from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public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SpaceX API and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web scraping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SpaceX Wikipedia</a:t>
            </a:r>
            <a:r>
              <a:rPr lang="en-US" sz="2400" spc="-19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page</a:t>
            </a:r>
            <a:endParaRPr lang="en-US"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400"/>
              </a:spcBef>
              <a:buClr>
                <a:srgbClr val="E28312"/>
              </a:buClr>
              <a:buFont typeface="Wingdings" panose="05000000000000000000" pitchFamily="2" charset="2"/>
              <a:buChar char="v"/>
              <a:tabLst>
                <a:tab pos="196215" algn="l"/>
              </a:tabLst>
            </a:pP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Created data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labels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and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stored data into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DB2 SQL</a:t>
            </a:r>
            <a:r>
              <a:rPr lang="en-US" sz="2400" spc="-1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database</a:t>
            </a:r>
            <a:endParaRPr lang="en-US"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Font typeface="Wingdings" panose="05000000000000000000" pitchFamily="2" charset="2"/>
              <a:buChar char="v"/>
              <a:tabLst>
                <a:tab pos="196215" algn="l"/>
              </a:tabLst>
            </a:pP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Created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dashboard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for</a:t>
            </a:r>
            <a:r>
              <a:rPr lang="en-US" sz="2400" spc="-12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visualization</a:t>
            </a:r>
            <a:endParaRPr lang="en-US"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405"/>
              </a:spcBef>
              <a:buClr>
                <a:srgbClr val="E28312"/>
              </a:buClr>
              <a:buFont typeface="Wingdings" panose="05000000000000000000" pitchFamily="2" charset="2"/>
              <a:buChar char="v"/>
              <a:tabLst>
                <a:tab pos="196215" algn="l"/>
              </a:tabLst>
            </a:pPr>
            <a:r>
              <a:rPr lang="en-US" sz="2400" spc="-50" dirty="0">
                <a:solidFill>
                  <a:srgbClr val="0B49CB"/>
                </a:solidFill>
                <a:latin typeface="Carlito"/>
                <a:cs typeface="Carlito"/>
              </a:rPr>
              <a:t>We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created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a machine learning model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with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an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accuracy of</a:t>
            </a:r>
            <a:r>
              <a:rPr lang="en-US" sz="2400" spc="-10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83%</a:t>
            </a:r>
          </a:p>
          <a:p>
            <a:pPr marL="354965" marR="276860" indent="-342900">
              <a:lnSpc>
                <a:spcPts val="2160"/>
              </a:lnSpc>
              <a:spcBef>
                <a:spcPts val="635"/>
              </a:spcBef>
              <a:buClr>
                <a:srgbClr val="E28312"/>
              </a:buClr>
              <a:buFont typeface="Wingdings" panose="05000000000000000000" pitchFamily="2" charset="2"/>
              <a:buChar char="v"/>
              <a:tabLst>
                <a:tab pos="196215" algn="l"/>
              </a:tabLst>
            </a:pPr>
            <a:r>
              <a:rPr lang="en-US" sz="2400" spc="-5" dirty="0" err="1">
                <a:solidFill>
                  <a:srgbClr val="0B49CB"/>
                </a:solidFill>
                <a:latin typeface="Carlito"/>
                <a:cs typeface="Carlito"/>
              </a:rPr>
              <a:t>Allon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Mask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of </a:t>
            </a:r>
            <a:r>
              <a:rPr lang="en-US" sz="2400" dirty="0" err="1">
                <a:solidFill>
                  <a:srgbClr val="0B49CB"/>
                </a:solidFill>
                <a:latin typeface="Carlito"/>
                <a:cs typeface="Carlito"/>
              </a:rPr>
              <a:t>SpaceY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can use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this model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predict with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relatively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high accuracy whether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a  launch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will </a:t>
            </a:r>
            <a:r>
              <a:rPr lang="en-US" sz="2400" spc="-35" dirty="0">
                <a:solidFill>
                  <a:srgbClr val="0B49CB"/>
                </a:solidFill>
                <a:latin typeface="Carlito"/>
                <a:cs typeface="Carlito"/>
              </a:rPr>
              <a:t>have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successful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Stage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1 landing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before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determine whether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the launch 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should be </a:t>
            </a:r>
            <a:r>
              <a:rPr lang="en-US" sz="2400" dirty="0">
                <a:solidFill>
                  <a:srgbClr val="0B49CB"/>
                </a:solidFill>
                <a:latin typeface="Carlito"/>
                <a:cs typeface="Carlito"/>
              </a:rPr>
              <a:t>made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or</a:t>
            </a:r>
            <a:r>
              <a:rPr lang="en-US" sz="2400" spc="-10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not</a:t>
            </a:r>
            <a:endParaRPr lang="en-US"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354965" marR="5080" indent="-342900">
              <a:lnSpc>
                <a:spcPts val="2200"/>
              </a:lnSpc>
              <a:spcBef>
                <a:spcPts val="605"/>
              </a:spcBef>
              <a:buClr>
                <a:srgbClr val="E28312"/>
              </a:buClr>
              <a:buFont typeface="Wingdings" panose="05000000000000000000" pitchFamily="2" charset="2"/>
              <a:buChar char="v"/>
              <a:tabLst>
                <a:tab pos="196215" algn="l"/>
              </a:tabLst>
            </a:pP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If possible </a:t>
            </a:r>
            <a:r>
              <a:rPr lang="en-US" sz="2400" spc="-20" dirty="0">
                <a:solidFill>
                  <a:srgbClr val="0B49CB"/>
                </a:solidFill>
                <a:latin typeface="Carlito"/>
                <a:cs typeface="Carlito"/>
              </a:rPr>
              <a:t>more </a:t>
            </a:r>
            <a:r>
              <a:rPr lang="en-US" sz="2400" spc="-25" dirty="0">
                <a:solidFill>
                  <a:srgbClr val="0B49CB"/>
                </a:solidFill>
                <a:latin typeface="Carlito"/>
                <a:cs typeface="Carlito"/>
              </a:rPr>
              <a:t>data </a:t>
            </a:r>
            <a:r>
              <a:rPr lang="en-US" sz="2400" spc="-5" dirty="0">
                <a:solidFill>
                  <a:srgbClr val="0B49CB"/>
                </a:solidFill>
                <a:latin typeface="Carlito"/>
                <a:cs typeface="Carlito"/>
              </a:rPr>
              <a:t>should</a:t>
            </a:r>
            <a:endParaRPr lang="en-US" sz="2200" dirty="0">
              <a:solidFill>
                <a:srgbClr val="0B49CB"/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GitHub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de-CH" sz="1600" dirty="0">
                <a:hlinkClick r:id="rId4"/>
              </a:rPr>
              <a:t>Horole/testrepo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9"/>
            <a:ext cx="10104817" cy="5051220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US" sz="8000" spc="-5" dirty="0">
                <a:solidFill>
                  <a:srgbClr val="0B49CB"/>
                </a:solidFill>
                <a:latin typeface="Carlito"/>
                <a:cs typeface="Carlito"/>
              </a:rPr>
              <a:t>Combined </a:t>
            </a:r>
            <a:r>
              <a:rPr lang="en-US" sz="8000" spc="-20" dirty="0">
                <a:solidFill>
                  <a:srgbClr val="0B49CB"/>
                </a:solidFill>
                <a:latin typeface="Carlito"/>
                <a:cs typeface="Carlito"/>
              </a:rPr>
              <a:t>data from </a:t>
            </a:r>
            <a:r>
              <a:rPr lang="en-US" sz="8000" spc="-5" dirty="0">
                <a:solidFill>
                  <a:srgbClr val="0B49CB"/>
                </a:solidFill>
                <a:latin typeface="Carlito"/>
                <a:cs typeface="Carlito"/>
              </a:rPr>
              <a:t>SpaceX public </a:t>
            </a:r>
            <a:r>
              <a:rPr lang="en-US" sz="8000" dirty="0">
                <a:solidFill>
                  <a:srgbClr val="0B49CB"/>
                </a:solidFill>
                <a:latin typeface="Carlito"/>
                <a:cs typeface="Carlito"/>
              </a:rPr>
              <a:t>API and </a:t>
            </a:r>
            <a:r>
              <a:rPr lang="en-US" sz="8000" spc="-5" dirty="0">
                <a:solidFill>
                  <a:srgbClr val="0B49CB"/>
                </a:solidFill>
                <a:latin typeface="Carlito"/>
                <a:cs typeface="Carlito"/>
              </a:rPr>
              <a:t>SpaceX Wikipedia</a:t>
            </a:r>
            <a:r>
              <a:rPr lang="en-US" sz="8000" spc="1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8000" spc="-5" dirty="0">
                <a:solidFill>
                  <a:srgbClr val="0B49CB"/>
                </a:solidFill>
                <a:latin typeface="Carlito"/>
                <a:cs typeface="Carlito"/>
              </a:rPr>
              <a:t>page</a:t>
            </a:r>
            <a:endParaRPr lang="en-US" sz="8000" dirty="0">
              <a:solidFill>
                <a:srgbClr val="0B49CB"/>
              </a:solidFill>
              <a:latin typeface="Carlito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US" sz="8000" spc="-5" dirty="0">
                <a:solidFill>
                  <a:srgbClr val="0B49CB"/>
                </a:solidFill>
                <a:latin typeface="Carlito"/>
                <a:cs typeface="Carlito"/>
              </a:rPr>
              <a:t>Classifying true landings </a:t>
            </a:r>
            <a:r>
              <a:rPr lang="en-US" sz="8000" dirty="0">
                <a:solidFill>
                  <a:srgbClr val="0B49CB"/>
                </a:solidFill>
                <a:latin typeface="Carlito"/>
                <a:cs typeface="Carlito"/>
              </a:rPr>
              <a:t>as </a:t>
            </a:r>
            <a:r>
              <a:rPr lang="en-US" sz="8000" spc="-5" dirty="0">
                <a:solidFill>
                  <a:srgbClr val="0B49CB"/>
                </a:solidFill>
                <a:latin typeface="Carlito"/>
                <a:cs typeface="Carlito"/>
              </a:rPr>
              <a:t>successful </a:t>
            </a:r>
            <a:r>
              <a:rPr lang="en-US" sz="8000" dirty="0">
                <a:solidFill>
                  <a:srgbClr val="0B49CB"/>
                </a:solidFill>
                <a:latin typeface="Carlito"/>
                <a:cs typeface="Carlito"/>
              </a:rPr>
              <a:t>and </a:t>
            </a:r>
            <a:r>
              <a:rPr lang="en-US" sz="8000" spc="-10" dirty="0">
                <a:solidFill>
                  <a:srgbClr val="0B49CB"/>
                </a:solidFill>
                <a:latin typeface="Carlito"/>
                <a:cs typeface="Carlito"/>
              </a:rPr>
              <a:t>unsuccessful</a:t>
            </a:r>
            <a:r>
              <a:rPr lang="en-US" sz="8000" spc="-5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US" sz="8000" spc="-5" dirty="0">
                <a:solidFill>
                  <a:srgbClr val="0B49CB"/>
                </a:solidFill>
                <a:latin typeface="Carlito"/>
                <a:cs typeface="Carlito"/>
              </a:rPr>
              <a:t>otherwise</a:t>
            </a:r>
            <a:endParaRPr lang="en-US" sz="8000" dirty="0">
              <a:solidFill>
                <a:srgbClr val="0B49CB"/>
              </a:solidFill>
              <a:latin typeface="Carlito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de-CH" sz="8000" spc="-45" dirty="0">
                <a:solidFill>
                  <a:srgbClr val="0B49CB"/>
                </a:solidFill>
                <a:latin typeface="Carlito"/>
                <a:cs typeface="Carlito"/>
              </a:rPr>
              <a:t>Tuned </a:t>
            </a:r>
            <a:r>
              <a:rPr lang="de-CH" sz="8000" dirty="0">
                <a:solidFill>
                  <a:srgbClr val="0B49CB"/>
                </a:solidFill>
                <a:latin typeface="Carlito"/>
                <a:cs typeface="Carlito"/>
              </a:rPr>
              <a:t>models </a:t>
            </a:r>
            <a:r>
              <a:rPr lang="de-CH" sz="8000" spc="-5" dirty="0">
                <a:solidFill>
                  <a:srgbClr val="0B49CB"/>
                </a:solidFill>
                <a:latin typeface="Carlito"/>
                <a:cs typeface="Carlito"/>
              </a:rPr>
              <a:t>using</a:t>
            </a:r>
            <a:r>
              <a:rPr lang="de-CH" sz="8000" spc="1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de-CH" sz="8000" spc="-20" dirty="0">
                <a:solidFill>
                  <a:srgbClr val="0B49CB"/>
                </a:solidFill>
                <a:latin typeface="Carlito"/>
                <a:cs typeface="Carlito"/>
              </a:rPr>
              <a:t>GridSearchCV</a:t>
            </a:r>
            <a:endParaRPr lang="en-US" sz="88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4"/>
            <a:ext cx="10515600" cy="475385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de-CH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de-CH" sz="24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de-CH" sz="2400" spc="-20" dirty="0">
                <a:solidFill>
                  <a:srgbClr val="404040"/>
                </a:solidFill>
                <a:latin typeface="Carlito"/>
                <a:cs typeface="Carlito"/>
              </a:rPr>
              <a:t>process </a:t>
            </a:r>
            <a:r>
              <a:rPr lang="de-CH" sz="2400" spc="-25" dirty="0">
                <a:solidFill>
                  <a:srgbClr val="404040"/>
                </a:solidFill>
                <a:latin typeface="Carlito"/>
                <a:cs typeface="Carlito"/>
              </a:rPr>
              <a:t>involved </a:t>
            </a:r>
            <a:r>
              <a:rPr lang="de-CH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de-CH" sz="2400" spc="-10" dirty="0">
                <a:solidFill>
                  <a:srgbClr val="404040"/>
                </a:solidFill>
                <a:latin typeface="Carlito"/>
                <a:cs typeface="Carlito"/>
              </a:rPr>
              <a:t>combination </a:t>
            </a:r>
            <a:r>
              <a:rPr lang="de-CH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de-CH" sz="2400" dirty="0">
                <a:solidFill>
                  <a:srgbClr val="404040"/>
                </a:solidFill>
                <a:latin typeface="Carlito"/>
                <a:cs typeface="Carlito"/>
              </a:rPr>
              <a:t>API </a:t>
            </a:r>
            <a:r>
              <a:rPr lang="de-CH" sz="2400" spc="-20" dirty="0">
                <a:solidFill>
                  <a:srgbClr val="404040"/>
                </a:solidFill>
                <a:latin typeface="Carlito"/>
                <a:cs typeface="Carlito"/>
              </a:rPr>
              <a:t>requests from </a:t>
            </a:r>
            <a:r>
              <a:rPr lang="de-CH" sz="2400" dirty="0">
                <a:solidFill>
                  <a:srgbClr val="404040"/>
                </a:solidFill>
                <a:latin typeface="Carlito"/>
                <a:cs typeface="Carlito"/>
              </a:rPr>
              <a:t>Space X </a:t>
            </a:r>
            <a:r>
              <a:rPr lang="de-CH" sz="24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lang="de-CH" sz="2400" dirty="0">
                <a:solidFill>
                  <a:srgbClr val="404040"/>
                </a:solidFill>
                <a:latin typeface="Carlito"/>
                <a:cs typeface="Carlito"/>
              </a:rPr>
              <a:t>API and </a:t>
            </a:r>
            <a:r>
              <a:rPr lang="de-CH" sz="2400" spc="-5" dirty="0">
                <a:solidFill>
                  <a:srgbClr val="404040"/>
                </a:solidFill>
                <a:latin typeface="Carlito"/>
                <a:cs typeface="Carlito"/>
              </a:rPr>
              <a:t>web  scraping </a:t>
            </a:r>
            <a:r>
              <a:rPr lang="de-CH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de-CH" sz="24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de-CH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de-CH" sz="2400" spc="-5" dirty="0">
                <a:solidFill>
                  <a:srgbClr val="404040"/>
                </a:solidFill>
                <a:latin typeface="Carlito"/>
                <a:cs typeface="Carlito"/>
              </a:rPr>
              <a:t>table in </a:t>
            </a:r>
            <a:r>
              <a:rPr lang="de-CH" sz="24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lang="de-CH" sz="2400" spc="-75" dirty="0">
                <a:solidFill>
                  <a:srgbClr val="404040"/>
                </a:solidFill>
                <a:latin typeface="Carlito"/>
                <a:cs typeface="Carlito"/>
              </a:rPr>
              <a:t>X’s </a:t>
            </a:r>
            <a:r>
              <a:rPr lang="de-CH" sz="2400" dirty="0">
                <a:solidFill>
                  <a:srgbClr val="404040"/>
                </a:solidFill>
                <a:latin typeface="Carlito"/>
                <a:cs typeface="Carlito"/>
              </a:rPr>
              <a:t>Wikipedia</a:t>
            </a:r>
            <a:r>
              <a:rPr lang="de-CH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CH" sz="2400" spc="-45" dirty="0">
                <a:solidFill>
                  <a:srgbClr val="404040"/>
                </a:solidFill>
                <a:latin typeface="Carlito"/>
                <a:cs typeface="Carlito"/>
              </a:rPr>
              <a:t>entry.</a:t>
            </a:r>
            <a:endParaRPr lang="de-CH" sz="2400" dirty="0">
              <a:latin typeface="Carlito"/>
              <a:cs typeface="Carlito"/>
            </a:endParaRPr>
          </a:p>
          <a:p>
            <a:pPr marL="12700" marR="356235">
              <a:lnSpc>
                <a:spcPts val="2300"/>
              </a:lnSpc>
              <a:spcBef>
                <a:spcPts val="1115"/>
              </a:spcBef>
            </a:pPr>
            <a:r>
              <a:rPr lang="de-CH" sz="24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de-CH" sz="2400" spc="-20" dirty="0">
                <a:solidFill>
                  <a:srgbClr val="404040"/>
                </a:solidFill>
                <a:latin typeface="Carlito"/>
                <a:cs typeface="Carlito"/>
              </a:rPr>
              <a:t>next </a:t>
            </a:r>
            <a:r>
              <a:rPr lang="de-CH" sz="2400" spc="-5" dirty="0">
                <a:solidFill>
                  <a:srgbClr val="404040"/>
                </a:solidFill>
                <a:latin typeface="Carlito"/>
                <a:cs typeface="Carlito"/>
              </a:rPr>
              <a:t>slide will show </a:t>
            </a:r>
            <a:r>
              <a:rPr lang="de-CH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de-CH" sz="24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lang="de-CH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de-CH" sz="24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de-CH" sz="24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de-CH" sz="2400" dirty="0">
                <a:solidFill>
                  <a:srgbClr val="404040"/>
                </a:solidFill>
                <a:latin typeface="Carlito"/>
                <a:cs typeface="Carlito"/>
              </a:rPr>
              <a:t>API and the </a:t>
            </a:r>
            <a:r>
              <a:rPr lang="de-CH" sz="24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de-CH" sz="2400" spc="-20" dirty="0">
                <a:solidFill>
                  <a:srgbClr val="404040"/>
                </a:solidFill>
                <a:latin typeface="Carlito"/>
                <a:cs typeface="Carlito"/>
              </a:rPr>
              <a:t>after </a:t>
            </a:r>
            <a:r>
              <a:rPr lang="de-CH" sz="2400" spc="-5" dirty="0">
                <a:solidFill>
                  <a:srgbClr val="404040"/>
                </a:solidFill>
                <a:latin typeface="Carlito"/>
                <a:cs typeface="Carlito"/>
              </a:rPr>
              <a:t>will show  </a:t>
            </a:r>
            <a:r>
              <a:rPr lang="de-CH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de-CH" sz="24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lang="de-CH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de-CH" sz="24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de-CH" sz="24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lang="de-CH" sz="24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CH" sz="2400" spc="-10" dirty="0">
                <a:solidFill>
                  <a:srgbClr val="404040"/>
                </a:solidFill>
                <a:latin typeface="Carlito"/>
                <a:cs typeface="Carlito"/>
              </a:rPr>
              <a:t>webscraping.</a:t>
            </a:r>
            <a:endParaRPr lang="de-CH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lang="de-CH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Space X API </a:t>
            </a:r>
            <a:r>
              <a:rPr lang="de-CH" sz="24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Data</a:t>
            </a:r>
            <a:r>
              <a:rPr lang="de-CH" sz="2400" u="heavy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de-CH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lang="de-CH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de-CH" sz="2400" spc="-30" dirty="0">
                <a:solidFill>
                  <a:srgbClr val="404040"/>
                </a:solidFill>
                <a:latin typeface="Carlito"/>
                <a:cs typeface="Carlito"/>
              </a:rPr>
              <a:t>FlightNumber, </a:t>
            </a:r>
            <a:r>
              <a:rPr lang="de-CH" sz="2400" spc="-20" dirty="0">
                <a:solidFill>
                  <a:srgbClr val="404040"/>
                </a:solidFill>
                <a:latin typeface="Carlito"/>
                <a:cs typeface="Carlito"/>
              </a:rPr>
              <a:t>Date, </a:t>
            </a:r>
            <a:r>
              <a:rPr lang="de-CH" sz="2400" spc="-25" dirty="0">
                <a:solidFill>
                  <a:srgbClr val="404040"/>
                </a:solidFill>
                <a:latin typeface="Carlito"/>
                <a:cs typeface="Carlito"/>
              </a:rPr>
              <a:t>BoosterVersion, </a:t>
            </a:r>
            <a:r>
              <a:rPr lang="de-CH" sz="2400" spc="-20" dirty="0">
                <a:solidFill>
                  <a:srgbClr val="404040"/>
                </a:solidFill>
                <a:latin typeface="Carlito"/>
                <a:cs typeface="Carlito"/>
              </a:rPr>
              <a:t>PayloadMass, </a:t>
            </a:r>
            <a:r>
              <a:rPr lang="de-CH" sz="2400" spc="-5" dirty="0">
                <a:solidFill>
                  <a:srgbClr val="404040"/>
                </a:solidFill>
                <a:latin typeface="Carlito"/>
                <a:cs typeface="Carlito"/>
              </a:rPr>
              <a:t>Orbit, LaunchSite, </a:t>
            </a:r>
            <a:r>
              <a:rPr lang="de-CH" sz="24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lang="de-CH" sz="2400" spc="-5" dirty="0">
                <a:solidFill>
                  <a:srgbClr val="404040"/>
                </a:solidFill>
                <a:latin typeface="Carlito"/>
                <a:cs typeface="Carlito"/>
              </a:rPr>
              <a:t>Flights,</a:t>
            </a:r>
            <a:r>
              <a:rPr lang="de-CH" sz="2400" spc="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CH" sz="2400" dirty="0">
                <a:solidFill>
                  <a:srgbClr val="404040"/>
                </a:solidFill>
                <a:latin typeface="Carlito"/>
                <a:cs typeface="Carlito"/>
              </a:rPr>
              <a:t>GridFins,</a:t>
            </a:r>
            <a:endParaRPr lang="de-CH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de-CH" sz="2400" spc="-5" dirty="0">
                <a:solidFill>
                  <a:srgbClr val="404040"/>
                </a:solidFill>
                <a:latin typeface="Carlito"/>
                <a:cs typeface="Carlito"/>
              </a:rPr>
              <a:t>Reused, Legs, </a:t>
            </a:r>
            <a:r>
              <a:rPr lang="de-CH" sz="2400" spc="-10" dirty="0">
                <a:solidFill>
                  <a:srgbClr val="404040"/>
                </a:solidFill>
                <a:latin typeface="Carlito"/>
                <a:cs typeface="Carlito"/>
              </a:rPr>
              <a:t>LandingPad, </a:t>
            </a:r>
            <a:r>
              <a:rPr lang="de-CH" sz="2400" dirty="0">
                <a:solidFill>
                  <a:srgbClr val="404040"/>
                </a:solidFill>
                <a:latin typeface="Carlito"/>
                <a:cs typeface="Carlito"/>
              </a:rPr>
              <a:t>Block, </a:t>
            </a:r>
            <a:r>
              <a:rPr lang="de-CH" sz="2400" spc="-10" dirty="0">
                <a:solidFill>
                  <a:srgbClr val="404040"/>
                </a:solidFill>
                <a:latin typeface="Carlito"/>
                <a:cs typeface="Carlito"/>
              </a:rPr>
              <a:t>ReusedCount, </a:t>
            </a:r>
            <a:r>
              <a:rPr lang="de-CH" sz="2400" spc="-5" dirty="0">
                <a:solidFill>
                  <a:srgbClr val="404040"/>
                </a:solidFill>
                <a:latin typeface="Carlito"/>
                <a:cs typeface="Carlito"/>
              </a:rPr>
              <a:t>Serial, Longitude,</a:t>
            </a:r>
            <a:r>
              <a:rPr lang="de-CH" sz="2400" spc="-229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CH" sz="2400" spc="-5" dirty="0">
                <a:solidFill>
                  <a:srgbClr val="404040"/>
                </a:solidFill>
                <a:latin typeface="Carlito"/>
                <a:cs typeface="Carlito"/>
              </a:rPr>
              <a:t>Latitude</a:t>
            </a:r>
            <a:endParaRPr lang="de-CH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lang="de-CH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Wikipedia </a:t>
            </a:r>
            <a:r>
              <a:rPr lang="de-CH" sz="24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Webscrape Data</a:t>
            </a:r>
            <a:r>
              <a:rPr lang="de-CH" sz="2400" u="heavy" spc="-1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de-CH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lang="de-CH" sz="2400" dirty="0">
              <a:latin typeface="Carlito"/>
              <a:cs typeface="Carlito"/>
            </a:endParaRPr>
          </a:p>
          <a:p>
            <a:pPr marL="12700" marR="837565">
              <a:lnSpc>
                <a:spcPts val="2200"/>
              </a:lnSpc>
              <a:spcBef>
                <a:spcPts val="1440"/>
              </a:spcBef>
            </a:pPr>
            <a:r>
              <a:rPr lang="de-CH"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de-CH" sz="2400" dirty="0">
                <a:solidFill>
                  <a:srgbClr val="404040"/>
                </a:solidFill>
                <a:latin typeface="Carlito"/>
                <a:cs typeface="Carlito"/>
              </a:rPr>
              <a:t>No., </a:t>
            </a:r>
            <a:r>
              <a:rPr lang="de-CH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de-CH" sz="2400" spc="-20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de-CH" sz="2400" spc="-25" dirty="0">
                <a:solidFill>
                  <a:srgbClr val="404040"/>
                </a:solidFill>
                <a:latin typeface="Carlito"/>
                <a:cs typeface="Carlito"/>
              </a:rPr>
              <a:t>Payload, </a:t>
            </a:r>
            <a:r>
              <a:rPr lang="de-CH" sz="2400" spc="-20" dirty="0">
                <a:solidFill>
                  <a:srgbClr val="404040"/>
                </a:solidFill>
                <a:latin typeface="Carlito"/>
                <a:cs typeface="Carlito"/>
              </a:rPr>
              <a:t>PayloadMass, </a:t>
            </a:r>
            <a:r>
              <a:rPr lang="de-CH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de-CH" sz="2400" spc="-60" dirty="0">
                <a:solidFill>
                  <a:srgbClr val="404040"/>
                </a:solidFill>
                <a:latin typeface="Carlito"/>
                <a:cs typeface="Carlito"/>
              </a:rPr>
              <a:t>Customer, </a:t>
            </a:r>
            <a:r>
              <a:rPr lang="de-CH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de-CH" sz="24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lang="de-CH" sz="2400" spc="-45" dirty="0">
                <a:solidFill>
                  <a:srgbClr val="404040"/>
                </a:solidFill>
                <a:latin typeface="Carlito"/>
                <a:cs typeface="Carlito"/>
              </a:rPr>
              <a:t>Version  </a:t>
            </a:r>
            <a:r>
              <a:rPr lang="de-CH" sz="2400" spc="-60" dirty="0">
                <a:solidFill>
                  <a:srgbClr val="404040"/>
                </a:solidFill>
                <a:latin typeface="Carlito"/>
                <a:cs typeface="Carlito"/>
              </a:rPr>
              <a:t>Booster, </a:t>
            </a:r>
            <a:r>
              <a:rPr lang="de-CH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de-CH" sz="2400" dirty="0">
                <a:solidFill>
                  <a:srgbClr val="404040"/>
                </a:solidFill>
                <a:latin typeface="Carlito"/>
                <a:cs typeface="Carlito"/>
              </a:rPr>
              <a:t>landing, </a:t>
            </a:r>
            <a:r>
              <a:rPr lang="de-CH" sz="2400" spc="-20" dirty="0">
                <a:solidFill>
                  <a:srgbClr val="404040"/>
                </a:solidFill>
                <a:latin typeface="Carlito"/>
                <a:cs typeface="Carlito"/>
              </a:rPr>
              <a:t>Date,</a:t>
            </a:r>
            <a:r>
              <a:rPr lang="de-CH" sz="24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CH" sz="24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endParaRPr lang="de-CH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56797" y="5748612"/>
            <a:ext cx="10515600" cy="9037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Data Collection Api 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de-CH" sz="1600" dirty="0">
                <a:hlinkClick r:id="rId3"/>
              </a:rPr>
              <a:t> testrepo/Data Collection Api .ipynb at main · Horole/testrepo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1253B045-4651-5109-AC4D-CCC2E31166BC}"/>
              </a:ext>
            </a:extLst>
          </p:cNvPr>
          <p:cNvSpPr/>
          <p:nvPr/>
        </p:nvSpPr>
        <p:spPr>
          <a:xfrm>
            <a:off x="3185804" y="1930583"/>
            <a:ext cx="237744" cy="1389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BCD898C1-BCB0-D04A-9177-3D7B39B289C7}"/>
              </a:ext>
            </a:extLst>
          </p:cNvPr>
          <p:cNvGrpSpPr/>
          <p:nvPr/>
        </p:nvGrpSpPr>
        <p:grpSpPr>
          <a:xfrm>
            <a:off x="2905387" y="1654740"/>
            <a:ext cx="1851660" cy="1607820"/>
            <a:chOff x="4782311" y="1478280"/>
            <a:chExt cx="1851660" cy="1607820"/>
          </a:xfrm>
          <a:solidFill>
            <a:schemeClr val="accent1">
              <a:lumMod val="75000"/>
            </a:schemeClr>
          </a:solidFill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E7E500D8-CF22-DFE5-7AE7-3EF8969EB699}"/>
                </a:ext>
              </a:extLst>
            </p:cNvPr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6CA8586-8894-2DE5-153B-63532E460D04}"/>
                </a:ext>
              </a:extLst>
            </p:cNvPr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BCD3DEA5-BEC5-603C-6BE4-9964724179EF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090D0A3B-8CDD-238C-AB87-E9BE6F4C090D}"/>
                </a:ext>
              </a:extLst>
            </p:cNvPr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48396486-E5F4-D0F9-A193-1FDADA6E9DFB}"/>
              </a:ext>
            </a:extLst>
          </p:cNvPr>
          <p:cNvSpPr txBox="1"/>
          <p:nvPr/>
        </p:nvSpPr>
        <p:spPr>
          <a:xfrm>
            <a:off x="3138941" y="1942521"/>
            <a:ext cx="1327150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79425" marR="5080" indent="-466725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(Space</a:t>
            </a:r>
            <a:r>
              <a:rPr sz="1500" spc="-2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X  APIs)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13" name="object 13">
            <a:extLst>
              <a:ext uri="{FF2B5EF4-FFF2-40B4-BE49-F238E27FC236}">
                <a16:creationId xmlns:a16="http://schemas.microsoft.com/office/drawing/2014/main" id="{E45F784A-B0E6-AAB2-B38B-86B0B6D2ACDF}"/>
              </a:ext>
            </a:extLst>
          </p:cNvPr>
          <p:cNvGrpSpPr/>
          <p:nvPr/>
        </p:nvGrpSpPr>
        <p:grpSpPr>
          <a:xfrm>
            <a:off x="2905387" y="2983667"/>
            <a:ext cx="1851660" cy="1666239"/>
            <a:chOff x="4782311" y="2807207"/>
            <a:chExt cx="1851660" cy="1666239"/>
          </a:xfrm>
          <a:solidFill>
            <a:schemeClr val="accent1">
              <a:lumMod val="75000"/>
            </a:schemeClr>
          </a:solidFill>
        </p:grpSpPr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1B23072E-3716-2D6D-B7C1-E766EF29A54F}"/>
                </a:ext>
              </a:extLst>
            </p:cNvPr>
            <p:cNvSpPr/>
            <p:nvPr/>
          </p:nvSpPr>
          <p:spPr>
            <a:xfrm>
              <a:off x="5062727" y="3073907"/>
              <a:ext cx="237744" cy="139903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33AE1E3E-B415-793A-9B4F-C3FF4032CB32}"/>
                </a:ext>
              </a:extLst>
            </p:cNvPr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96D8885B-8832-6045-7635-BFDFABB75B82}"/>
                </a:ext>
              </a:extLst>
            </p:cNvPr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21C7A637-25BF-DD24-DC4C-40B0BF63B729}"/>
                </a:ext>
              </a:extLst>
            </p:cNvPr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7B2668C4-0396-3178-73D1-68F9721AD17F}"/>
                </a:ext>
              </a:extLst>
            </p:cNvPr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C1D882AD-55A1-E4EE-593D-E9A20D1647EE}"/>
              </a:ext>
            </a:extLst>
          </p:cNvPr>
          <p:cNvSpPr txBox="1"/>
          <p:nvPr/>
        </p:nvSpPr>
        <p:spPr>
          <a:xfrm>
            <a:off x="3138941" y="3063043"/>
            <a:ext cx="1332865" cy="8820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.JSON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+ 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Lists(Launch</a:t>
            </a:r>
            <a:r>
              <a:rPr sz="15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Site, 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Booster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Version,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5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Data)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09581A98-5ACB-5B84-398B-3ED89EA13FEA}"/>
              </a:ext>
            </a:extLst>
          </p:cNvPr>
          <p:cNvGrpSpPr/>
          <p:nvPr/>
        </p:nvGrpSpPr>
        <p:grpSpPr>
          <a:xfrm>
            <a:off x="2905387" y="4314119"/>
            <a:ext cx="2790825" cy="1141730"/>
            <a:chOff x="4782311" y="4137659"/>
            <a:chExt cx="2790825" cy="1141730"/>
          </a:xfrm>
          <a:solidFill>
            <a:schemeClr val="accent1">
              <a:lumMod val="75000"/>
            </a:schemeClr>
          </a:solidFill>
        </p:grpSpPr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F7B6603B-81E3-CF55-3481-DB786A08E20D}"/>
                </a:ext>
              </a:extLst>
            </p:cNvPr>
            <p:cNvSpPr/>
            <p:nvPr/>
          </p:nvSpPr>
          <p:spPr>
            <a:xfrm>
              <a:off x="5146547" y="4319015"/>
              <a:ext cx="2426207" cy="23926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4D61115C-329C-DA00-E203-3B8E9ACDF3F6}"/>
                </a:ext>
              </a:extLst>
            </p:cNvPr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B0CA9AAC-FE82-5A60-92CE-1BA47211E102}"/>
                </a:ext>
              </a:extLst>
            </p:cNvPr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A1C08431-87F1-EA8B-A546-0D93D8D016C8}"/>
                </a:ext>
              </a:extLst>
            </p:cNvPr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D333710F-066E-56FC-2639-A8F9FFCCE7A6}"/>
                </a:ext>
              </a:extLst>
            </p:cNvPr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>
            <a:extLst>
              <a:ext uri="{FF2B5EF4-FFF2-40B4-BE49-F238E27FC236}">
                <a16:creationId xmlns:a16="http://schemas.microsoft.com/office/drawing/2014/main" id="{5D24ACDE-7E35-7718-D796-B6348E75DCAB}"/>
              </a:ext>
            </a:extLst>
          </p:cNvPr>
          <p:cNvSpPr txBox="1"/>
          <p:nvPr/>
        </p:nvSpPr>
        <p:spPr>
          <a:xfrm>
            <a:off x="3100841" y="4497380"/>
            <a:ext cx="1403985" cy="66484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Json_normalize</a:t>
            </a:r>
            <a:r>
              <a:rPr sz="15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 data  from</a:t>
            </a:r>
            <a:r>
              <a:rPr sz="15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JSON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27" name="object 27">
            <a:extLst>
              <a:ext uri="{FF2B5EF4-FFF2-40B4-BE49-F238E27FC236}">
                <a16:creationId xmlns:a16="http://schemas.microsoft.com/office/drawing/2014/main" id="{823FEF57-3157-032A-F84F-2E5D2A775598}"/>
              </a:ext>
            </a:extLst>
          </p:cNvPr>
          <p:cNvGrpSpPr/>
          <p:nvPr/>
        </p:nvGrpSpPr>
        <p:grpSpPr>
          <a:xfrm>
            <a:off x="5263016" y="3250367"/>
            <a:ext cx="1859280" cy="2205355"/>
            <a:chOff x="7139940" y="3073907"/>
            <a:chExt cx="1859280" cy="2205355"/>
          </a:xfrm>
          <a:solidFill>
            <a:schemeClr val="accent1">
              <a:lumMod val="75000"/>
            </a:schemeClr>
          </a:solidFill>
        </p:grpSpPr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6A3AA4A2-B308-32FC-1703-CA2829C8D692}"/>
                </a:ext>
              </a:extLst>
            </p:cNvPr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CF1B2995-11EB-2FC5-AEC1-41FCB1D97262}"/>
                </a:ext>
              </a:extLst>
            </p:cNvPr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1E34A808-97AD-AE8E-AE29-4704E14D4E43}"/>
                </a:ext>
              </a:extLst>
            </p:cNvPr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F21FEC2C-6C96-C683-33E9-9B037D1B1134}"/>
                </a:ext>
              </a:extLst>
            </p:cNvPr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629F4FA1-9641-0127-5161-F8E52ED2C4F3}"/>
                </a:ext>
              </a:extLst>
            </p:cNvPr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>
            <a:extLst>
              <a:ext uri="{FF2B5EF4-FFF2-40B4-BE49-F238E27FC236}">
                <a16:creationId xmlns:a16="http://schemas.microsoft.com/office/drawing/2014/main" id="{7B610E4E-A83E-B33B-5455-2FC3AD75EBE9}"/>
              </a:ext>
            </a:extLst>
          </p:cNvPr>
          <p:cNvSpPr txBox="1"/>
          <p:nvPr/>
        </p:nvSpPr>
        <p:spPr>
          <a:xfrm>
            <a:off x="5423797" y="4601902"/>
            <a:ext cx="148399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75945" marR="5080" indent="-563880">
              <a:lnSpc>
                <a:spcPts val="1639"/>
              </a:lnSpc>
              <a:spcBef>
                <a:spcPts val="285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relevant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34" name="object 34">
            <a:extLst>
              <a:ext uri="{FF2B5EF4-FFF2-40B4-BE49-F238E27FC236}">
                <a16:creationId xmlns:a16="http://schemas.microsoft.com/office/drawing/2014/main" id="{AB439510-55F7-4AF8-C1BD-73A39A0C4CB8}"/>
              </a:ext>
            </a:extLst>
          </p:cNvPr>
          <p:cNvGrpSpPr/>
          <p:nvPr/>
        </p:nvGrpSpPr>
        <p:grpSpPr>
          <a:xfrm>
            <a:off x="5263016" y="1921439"/>
            <a:ext cx="1868805" cy="2205355"/>
            <a:chOff x="7139940" y="1744979"/>
            <a:chExt cx="1868805" cy="2205355"/>
          </a:xfrm>
          <a:solidFill>
            <a:schemeClr val="accent1">
              <a:lumMod val="75000"/>
            </a:schemeClr>
          </a:solidFill>
        </p:grpSpPr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74CE961E-828D-9642-8A07-9AB166AC3100}"/>
                </a:ext>
              </a:extLst>
            </p:cNvPr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EFFD5DAF-AE06-A4EA-3300-EC4E4CFD409A}"/>
                </a:ext>
              </a:extLst>
            </p:cNvPr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9D81D4DC-23B0-626C-DED1-164C0585F77C}"/>
                </a:ext>
              </a:extLst>
            </p:cNvPr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BD72A1BC-85CF-86CA-F2FF-A463EEDE870C}"/>
                </a:ext>
              </a:extLst>
            </p:cNvPr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EF78747B-A54D-74E0-7872-C38EC6871E2C}"/>
                </a:ext>
              </a:extLst>
            </p:cNvPr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>
            <a:extLst>
              <a:ext uri="{FF2B5EF4-FFF2-40B4-BE49-F238E27FC236}">
                <a16:creationId xmlns:a16="http://schemas.microsoft.com/office/drawing/2014/main" id="{8153F252-7DD6-F949-A1D5-8BFD14DE4EC2}"/>
              </a:ext>
            </a:extLst>
          </p:cNvPr>
          <p:cNvSpPr txBox="1"/>
          <p:nvPr/>
        </p:nvSpPr>
        <p:spPr>
          <a:xfrm>
            <a:off x="5414654" y="3272465"/>
            <a:ext cx="149288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2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a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41" name="object 41">
            <a:extLst>
              <a:ext uri="{FF2B5EF4-FFF2-40B4-BE49-F238E27FC236}">
                <a16:creationId xmlns:a16="http://schemas.microsoft.com/office/drawing/2014/main" id="{3C1212DF-6183-E50E-3148-725213EED0BB}"/>
              </a:ext>
            </a:extLst>
          </p:cNvPr>
          <p:cNvGrpSpPr/>
          <p:nvPr/>
        </p:nvGrpSpPr>
        <p:grpSpPr>
          <a:xfrm>
            <a:off x="5263016" y="1654740"/>
            <a:ext cx="2790825" cy="1143000"/>
            <a:chOff x="7139940" y="1478280"/>
            <a:chExt cx="2790825" cy="1143000"/>
          </a:xfrm>
          <a:solidFill>
            <a:schemeClr val="accent1">
              <a:lumMod val="75000"/>
            </a:schemeClr>
          </a:solidFill>
        </p:grpSpPr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61A29107-205B-5C0B-EF1F-BF15B7403E05}"/>
                </a:ext>
              </a:extLst>
            </p:cNvPr>
            <p:cNvSpPr/>
            <p:nvPr/>
          </p:nvSpPr>
          <p:spPr>
            <a:xfrm>
              <a:off x="7504176" y="1661160"/>
              <a:ext cx="2426207" cy="23774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41FECF5F-E1C0-3D36-FE8D-D35745ABD840}"/>
                </a:ext>
              </a:extLst>
            </p:cNvPr>
            <p:cNvSpPr/>
            <p:nvPr/>
          </p:nvSpPr>
          <p:spPr>
            <a:xfrm>
              <a:off x="7525512" y="1682496"/>
              <a:ext cx="2346959" cy="15849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CB637C8A-7449-BD68-8509-37A7CDF36655}"/>
                </a:ext>
              </a:extLst>
            </p:cNvPr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24085DC4-1312-52D2-FEB9-A68A6396FC13}"/>
                </a:ext>
              </a:extLst>
            </p:cNvPr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5A53E57B-A025-3AC5-D4B9-EE78579FF979}"/>
                </a:ext>
              </a:extLst>
            </p:cNvPr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>
            <a:extLst>
              <a:ext uri="{FF2B5EF4-FFF2-40B4-BE49-F238E27FC236}">
                <a16:creationId xmlns:a16="http://schemas.microsoft.com/office/drawing/2014/main" id="{916B5BAD-7BA3-1BA4-01C6-F363DD09E9D5}"/>
              </a:ext>
            </a:extLst>
          </p:cNvPr>
          <p:cNvSpPr txBox="1">
            <a:spLocks/>
          </p:cNvSpPr>
          <p:nvPr/>
        </p:nvSpPr>
        <p:spPr>
          <a:xfrm>
            <a:off x="5477137" y="1837365"/>
            <a:ext cx="1373505" cy="6731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US" sz="1500" spc="-5" dirty="0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lang="en-US" sz="1500" spc="-10" dirty="0">
                <a:solidFill>
                  <a:srgbClr val="FFFFFF"/>
                </a:solidFill>
                <a:latin typeface="Carlito"/>
                <a:cs typeface="Carlito"/>
              </a:rPr>
              <a:t>data to</a:t>
            </a:r>
            <a:r>
              <a:rPr lang="en-US" sz="1500" spc="-20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US" sz="1500" spc="-5" dirty="0">
                <a:solidFill>
                  <a:srgbClr val="FFFFFF"/>
                </a:solidFill>
                <a:latin typeface="Carlito"/>
                <a:cs typeface="Carlito"/>
              </a:rPr>
              <a:t>only  </a:t>
            </a:r>
            <a:r>
              <a:rPr lang="en-US" sz="1500" dirty="0">
                <a:solidFill>
                  <a:srgbClr val="FFFFFF"/>
                </a:solidFill>
                <a:latin typeface="Carlito"/>
                <a:cs typeface="Carlito"/>
              </a:rPr>
              <a:t>include </a:t>
            </a:r>
            <a:r>
              <a:rPr lang="en-US" sz="1500" spc="-20" dirty="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lang="en-US" sz="1500" dirty="0">
                <a:solidFill>
                  <a:srgbClr val="FFFFFF"/>
                </a:solidFill>
                <a:latin typeface="Carlito"/>
                <a:cs typeface="Carlito"/>
              </a:rPr>
              <a:t>9  launches</a:t>
            </a:r>
            <a:endParaRPr lang="en-US" sz="1500" dirty="0">
              <a:latin typeface="Carlito"/>
              <a:cs typeface="Carlito"/>
            </a:endParaRPr>
          </a:p>
        </p:txBody>
      </p:sp>
      <p:grpSp>
        <p:nvGrpSpPr>
          <p:cNvPr id="48" name="object 48">
            <a:extLst>
              <a:ext uri="{FF2B5EF4-FFF2-40B4-BE49-F238E27FC236}">
                <a16:creationId xmlns:a16="http://schemas.microsoft.com/office/drawing/2014/main" id="{3C9AC62E-AB9C-A14F-0CF6-907A493B6FC3}"/>
              </a:ext>
            </a:extLst>
          </p:cNvPr>
          <p:cNvGrpSpPr/>
          <p:nvPr/>
        </p:nvGrpSpPr>
        <p:grpSpPr>
          <a:xfrm>
            <a:off x="7619119" y="1654740"/>
            <a:ext cx="1894839" cy="1143000"/>
            <a:chOff x="9496043" y="1478280"/>
            <a:chExt cx="1894839" cy="1143000"/>
          </a:xfrm>
          <a:solidFill>
            <a:schemeClr val="accent1">
              <a:lumMod val="75000"/>
            </a:schemeClr>
          </a:solidFill>
        </p:grpSpPr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42F37FBC-1647-598C-2E79-3CD9C0F46882}"/>
                </a:ext>
              </a:extLst>
            </p:cNvPr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EEB9978A-4073-876C-DFC5-D2BC6D72A5E8}"/>
                </a:ext>
              </a:extLst>
            </p:cNvPr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E1CD7E6A-780F-A2CC-3670-5163B6DD7ABF}"/>
                </a:ext>
              </a:extLst>
            </p:cNvPr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>
            <a:extLst>
              <a:ext uri="{FF2B5EF4-FFF2-40B4-BE49-F238E27FC236}">
                <a16:creationId xmlns:a16="http://schemas.microsoft.com/office/drawing/2014/main" id="{C7678EF4-DBF8-D829-1AA4-69555563A795}"/>
              </a:ext>
            </a:extLst>
          </p:cNvPr>
          <p:cNvSpPr txBox="1"/>
          <p:nvPr/>
        </p:nvSpPr>
        <p:spPr>
          <a:xfrm>
            <a:off x="7763392" y="1837365"/>
            <a:ext cx="1539240" cy="670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Imputate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PayloadMass</a:t>
            </a:r>
            <a:r>
              <a:rPr sz="1500" spc="-1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values  with</a:t>
            </a:r>
            <a:r>
              <a:rPr sz="15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mean</a:t>
            </a:r>
            <a:endParaRPr sz="15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55155" y="5786321"/>
            <a:ext cx="10368465" cy="8369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err="1">
                <a:hlinkClick r:id="rId3"/>
              </a:rPr>
              <a:t>testrepo</a:t>
            </a:r>
            <a:r>
              <a:rPr lang="en-US" sz="1600" dirty="0">
                <a:hlinkClick r:id="rId3"/>
              </a:rPr>
              <a:t>/Week1_Data Collection with Web </a:t>
            </a:r>
            <a:r>
              <a:rPr lang="en-US" sz="1600" dirty="0" err="1">
                <a:hlinkClick r:id="rId3"/>
              </a:rPr>
              <a:t>Scraping.ipynb</a:t>
            </a:r>
            <a:r>
              <a:rPr lang="en-US" sz="1600" dirty="0">
                <a:hlinkClick r:id="rId3"/>
              </a:rPr>
              <a:t> at main · </a:t>
            </a:r>
            <a:r>
              <a:rPr lang="en-US" sz="1600" dirty="0" err="1">
                <a:hlinkClick r:id="rId3"/>
              </a:rPr>
              <a:t>Horole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testrepo</a:t>
            </a:r>
            <a:r>
              <a:rPr lang="en-US" sz="1600" dirty="0">
                <a:hlinkClick r:id="rId3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BD6A016F-10F6-4757-783E-37D29EF7DBE2}"/>
              </a:ext>
            </a:extLst>
          </p:cNvPr>
          <p:cNvSpPr txBox="1"/>
          <p:nvPr/>
        </p:nvSpPr>
        <p:spPr>
          <a:xfrm>
            <a:off x="5514594" y="3558201"/>
            <a:ext cx="170942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ts val="2520"/>
              </a:lnSpc>
              <a:spcBef>
                <a:spcPts val="95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BeautifulSoup</a:t>
            </a:r>
            <a:endParaRPr sz="2200" dirty="0">
              <a:latin typeface="Carlito"/>
              <a:cs typeface="Carlito"/>
            </a:endParaRPr>
          </a:p>
          <a:p>
            <a:pPr marL="12700">
              <a:lnSpc>
                <a:spcPts val="2520"/>
              </a:lnSpc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html5lib</a:t>
            </a:r>
            <a:r>
              <a:rPr sz="22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Parser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39FF283E-3B21-9312-A221-B0385ECC2959}"/>
              </a:ext>
            </a:extLst>
          </p:cNvPr>
          <p:cNvSpPr txBox="1"/>
          <p:nvPr/>
        </p:nvSpPr>
        <p:spPr>
          <a:xfrm>
            <a:off x="8727440" y="5585502"/>
            <a:ext cx="19437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5F70FD9B-3B83-535E-514A-6A507E6CB123}"/>
              </a:ext>
            </a:extLst>
          </p:cNvPr>
          <p:cNvSpPr txBox="1"/>
          <p:nvPr/>
        </p:nvSpPr>
        <p:spPr>
          <a:xfrm>
            <a:off x="8706104" y="1678602"/>
            <a:ext cx="1983105" cy="66802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384175" marR="5080" indent="-372110">
              <a:lnSpc>
                <a:spcPts val="2420"/>
              </a:lnSpc>
              <a:spcBef>
                <a:spcPts val="359"/>
              </a:spcBef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EAA9C04-48C6-BBA3-41A4-DD90D3650840}"/>
              </a:ext>
            </a:extLst>
          </p:cNvPr>
          <p:cNvSpPr/>
          <p:nvPr/>
        </p:nvSpPr>
        <p:spPr>
          <a:xfrm>
            <a:off x="770011" y="2107206"/>
            <a:ext cx="2421049" cy="936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20"/>
              </a:lnSpc>
              <a:spcBef>
                <a:spcPts val="95"/>
              </a:spcBef>
            </a:pPr>
            <a:r>
              <a:rPr lang="de-CH" sz="1800" spc="-25" dirty="0">
                <a:solidFill>
                  <a:srgbClr val="FFFFFF"/>
                </a:solidFill>
                <a:latin typeface="Carlito"/>
                <a:cs typeface="Carlito"/>
              </a:rPr>
              <a:t>Request</a:t>
            </a:r>
            <a:r>
              <a:rPr lang="de-CH"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de-CH" sz="1800" spc="-5" dirty="0">
                <a:solidFill>
                  <a:srgbClr val="FFFFFF"/>
                </a:solidFill>
                <a:latin typeface="Carlito"/>
                <a:cs typeface="Carlito"/>
              </a:rPr>
              <a:t>Wikipedia</a:t>
            </a:r>
            <a:endParaRPr lang="de-CH" sz="1800" dirty="0">
              <a:latin typeface="Carlito"/>
              <a:cs typeface="Carlito"/>
            </a:endParaRPr>
          </a:p>
          <a:p>
            <a:pPr marL="13335" algn="ctr">
              <a:lnSpc>
                <a:spcPts val="2520"/>
              </a:lnSpc>
            </a:pPr>
            <a:r>
              <a:rPr lang="de-CH" sz="18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endParaRPr lang="de-CH" sz="1800" dirty="0">
              <a:latin typeface="Carlito"/>
              <a:cs typeface="Carlito"/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2C942C4-4913-AC37-44AC-FC9637C35B1A}"/>
              </a:ext>
            </a:extLst>
          </p:cNvPr>
          <p:cNvSpPr/>
          <p:nvPr/>
        </p:nvSpPr>
        <p:spPr>
          <a:xfrm>
            <a:off x="3191060" y="2467060"/>
            <a:ext cx="896334" cy="3461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7A20B8E-478E-1057-5DBD-24C6469B96E3}"/>
              </a:ext>
            </a:extLst>
          </p:cNvPr>
          <p:cNvSpPr/>
          <p:nvPr/>
        </p:nvSpPr>
        <p:spPr>
          <a:xfrm>
            <a:off x="4101618" y="2165222"/>
            <a:ext cx="2421049" cy="936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20"/>
              </a:lnSpc>
              <a:spcBef>
                <a:spcPts val="95"/>
              </a:spcBef>
            </a:pPr>
            <a:r>
              <a:rPr lang="de-CH" spc="-25" dirty="0">
                <a:solidFill>
                  <a:srgbClr val="FFFFFF"/>
                </a:solidFill>
                <a:latin typeface="Carlito"/>
              </a:rPr>
              <a:t>BeautifulSoup</a:t>
            </a:r>
          </a:p>
          <a:p>
            <a:pPr algn="ctr">
              <a:lnSpc>
                <a:spcPts val="2520"/>
              </a:lnSpc>
              <a:spcBef>
                <a:spcPts val="95"/>
              </a:spcBef>
            </a:pPr>
            <a:r>
              <a:rPr lang="de-CH" spc="-25" dirty="0">
                <a:solidFill>
                  <a:srgbClr val="FFFFFF"/>
                </a:solidFill>
                <a:latin typeface="Carlito"/>
              </a:rPr>
              <a:t>html5lib Parser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A5A42C64-9E7E-1F3E-F582-B985A6BDD688}"/>
              </a:ext>
            </a:extLst>
          </p:cNvPr>
          <p:cNvSpPr/>
          <p:nvPr/>
        </p:nvSpPr>
        <p:spPr>
          <a:xfrm>
            <a:off x="6514643" y="2467061"/>
            <a:ext cx="896334" cy="3461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B7DABA9-5E61-4D30-9AA2-460ADB1FCA19}"/>
              </a:ext>
            </a:extLst>
          </p:cNvPr>
          <p:cNvSpPr/>
          <p:nvPr/>
        </p:nvSpPr>
        <p:spPr>
          <a:xfrm>
            <a:off x="7358582" y="2174854"/>
            <a:ext cx="2421049" cy="936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4010" marR="5080" indent="-321945" algn="ctr">
              <a:lnSpc>
                <a:spcPts val="2430"/>
              </a:lnSpc>
              <a:spcBef>
                <a:spcPts val="350"/>
              </a:spcBef>
            </a:pPr>
            <a:r>
              <a:rPr lang="en-US" sz="1800" spc="-15" dirty="0">
                <a:solidFill>
                  <a:srgbClr val="FFFFFF"/>
                </a:solidFill>
                <a:latin typeface="Carlito"/>
                <a:cs typeface="Carlito"/>
              </a:rPr>
              <a:t>Find </a:t>
            </a:r>
            <a:r>
              <a:rPr lang="en-US" sz="1800" spc="-5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lang="en-US" sz="18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US" sz="1800" spc="-40" dirty="0">
                <a:solidFill>
                  <a:srgbClr val="FFFFFF"/>
                </a:solidFill>
                <a:latin typeface="Carlito"/>
                <a:cs typeface="Carlito"/>
              </a:rPr>
              <a:t>info  </a:t>
            </a:r>
            <a:r>
              <a:rPr lang="en-US" sz="18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r>
              <a:rPr lang="en-US" sz="18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US" sz="1800" spc="-20" dirty="0">
                <a:solidFill>
                  <a:srgbClr val="FFFFFF"/>
                </a:solidFill>
                <a:latin typeface="Carlito"/>
                <a:cs typeface="Carlito"/>
              </a:rPr>
              <a:t>table</a:t>
            </a:r>
            <a:endParaRPr lang="en-US" sz="1800" dirty="0">
              <a:latin typeface="Carlito"/>
              <a:cs typeface="Carlito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33CA687-A416-C7A7-0AB1-61FDA411A181}"/>
              </a:ext>
            </a:extLst>
          </p:cNvPr>
          <p:cNvSpPr/>
          <p:nvPr/>
        </p:nvSpPr>
        <p:spPr>
          <a:xfrm>
            <a:off x="7347497" y="4211186"/>
            <a:ext cx="2421049" cy="936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de-CH" sz="1800" spc="-40" dirty="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lang="de-CH" sz="18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de-CH" sz="18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lang="de-CH" sz="1800" dirty="0">
              <a:latin typeface="Carlito"/>
              <a:cs typeface="Carlito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8ACB0F8-772E-C067-D10F-DE873DC0F22E}"/>
              </a:ext>
            </a:extLst>
          </p:cNvPr>
          <p:cNvSpPr/>
          <p:nvPr/>
        </p:nvSpPr>
        <p:spPr>
          <a:xfrm rot="5400000">
            <a:off x="8174503" y="3435680"/>
            <a:ext cx="1063200" cy="4763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E0E4B6CD-2042-C842-BB5E-79FE96E3E936}"/>
              </a:ext>
            </a:extLst>
          </p:cNvPr>
          <p:cNvSpPr/>
          <p:nvPr/>
        </p:nvSpPr>
        <p:spPr>
          <a:xfrm rot="10800000">
            <a:off x="6451163" y="4507463"/>
            <a:ext cx="896334" cy="3461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34E91F3-3DDB-1B88-E3DF-D47F4DF81CFB}"/>
              </a:ext>
            </a:extLst>
          </p:cNvPr>
          <p:cNvSpPr/>
          <p:nvPr/>
        </p:nvSpPr>
        <p:spPr>
          <a:xfrm>
            <a:off x="4028256" y="4213202"/>
            <a:ext cx="2421049" cy="936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5080" algn="ctr">
              <a:lnSpc>
                <a:spcPct val="91600"/>
              </a:lnSpc>
              <a:spcBef>
                <a:spcPts val="315"/>
              </a:spcBef>
            </a:pPr>
            <a:r>
              <a:rPr lang="en-US" sz="1800" spc="-45" dirty="0">
                <a:solidFill>
                  <a:srgbClr val="FFFFFF"/>
                </a:solidFill>
                <a:latin typeface="Carlito"/>
                <a:cs typeface="Carlito"/>
              </a:rPr>
              <a:t>Iterate</a:t>
            </a:r>
            <a:r>
              <a:rPr lang="en-US" sz="18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US" sz="1800" spc="-20" dirty="0">
                <a:solidFill>
                  <a:srgbClr val="FFFFFF"/>
                </a:solidFill>
                <a:latin typeface="Carlito"/>
                <a:cs typeface="Carlito"/>
              </a:rPr>
              <a:t>through  table </a:t>
            </a:r>
            <a:r>
              <a:rPr lang="en-US" sz="1800" spc="-5" dirty="0">
                <a:solidFill>
                  <a:srgbClr val="FFFFFF"/>
                </a:solidFill>
                <a:latin typeface="Carlito"/>
                <a:cs typeface="Carlito"/>
              </a:rPr>
              <a:t>cells </a:t>
            </a:r>
            <a:r>
              <a:rPr lang="en-US" sz="1800" spc="-30" dirty="0">
                <a:solidFill>
                  <a:srgbClr val="FFFFFF"/>
                </a:solidFill>
                <a:latin typeface="Carlito"/>
                <a:cs typeface="Carlito"/>
              </a:rPr>
              <a:t>to  extract </a:t>
            </a:r>
            <a:r>
              <a:rPr lang="en-US" sz="1800" spc="-3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lang="en-US" sz="1800" spc="-3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lang="en-US" sz="18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lang="en-US" sz="1800" dirty="0">
              <a:latin typeface="Carlito"/>
              <a:cs typeface="Carlito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93AC64B-A842-5880-1865-73714A8F3FA6}"/>
              </a:ext>
            </a:extLst>
          </p:cNvPr>
          <p:cNvSpPr/>
          <p:nvPr/>
        </p:nvSpPr>
        <p:spPr>
          <a:xfrm>
            <a:off x="700362" y="4262135"/>
            <a:ext cx="2421049" cy="9361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4175" marR="5080" indent="-372110" algn="ctr">
              <a:lnSpc>
                <a:spcPts val="2420"/>
              </a:lnSpc>
              <a:spcBef>
                <a:spcPts val="359"/>
              </a:spcBef>
            </a:pPr>
            <a:r>
              <a:rPr lang="de-CH" sz="1800" spc="-20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lang="de-CH" sz="1800" spc="-5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lang="de-CH" sz="18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de-CH" sz="1800" spc="-6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lang="de-CH" sz="1800" spc="-3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lang="de-CH" sz="1800" dirty="0">
              <a:latin typeface="Carlito"/>
              <a:cs typeface="Carlito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3E98D60B-94D4-2E96-280C-F38002145903}"/>
              </a:ext>
            </a:extLst>
          </p:cNvPr>
          <p:cNvSpPr/>
          <p:nvPr/>
        </p:nvSpPr>
        <p:spPr>
          <a:xfrm rot="10800000">
            <a:off x="3121412" y="4507464"/>
            <a:ext cx="896334" cy="3461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2597</Words>
  <Application>Microsoft Office PowerPoint</Application>
  <PresentationFormat>Widescreen</PresentationFormat>
  <Paragraphs>280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Carlito</vt:lpstr>
      <vt:lpstr>Abadi</vt:lpstr>
      <vt:lpstr>Arial</vt:lpstr>
      <vt:lpstr>Calibri</vt:lpstr>
      <vt:lpstr>IBM Plex Mono SemiBold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Li, Mengting-3 (Ext)</cp:lastModifiedBy>
  <cp:revision>216</cp:revision>
  <dcterms:created xsi:type="dcterms:W3CDTF">2021-04-29T18:58:34Z</dcterms:created>
  <dcterms:modified xsi:type="dcterms:W3CDTF">2024-08-20T14:17:40Z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3c9bec58-8084-492e-8360-0e1cfe36408c_Enabled">
    <vt:lpwstr>true</vt:lpwstr>
  </property>
  <property fmtid="{D5CDD505-2E9C-101B-9397-08002B2CF9AE}" pid="4" name="MSIP_Label_3c9bec58-8084-492e-8360-0e1cfe36408c_SetDate">
    <vt:lpwstr>2024-08-19T15:14:46Z</vt:lpwstr>
  </property>
  <property fmtid="{D5CDD505-2E9C-101B-9397-08002B2CF9AE}" pid="5" name="MSIP_Label_3c9bec58-8084-492e-8360-0e1cfe36408c_Method">
    <vt:lpwstr>Standard</vt:lpwstr>
  </property>
  <property fmtid="{D5CDD505-2E9C-101B-9397-08002B2CF9AE}" pid="6" name="MSIP_Label_3c9bec58-8084-492e-8360-0e1cfe36408c_Name">
    <vt:lpwstr>Not Protected -Pilot</vt:lpwstr>
  </property>
  <property fmtid="{D5CDD505-2E9C-101B-9397-08002B2CF9AE}" pid="7" name="MSIP_Label_3c9bec58-8084-492e-8360-0e1cfe36408c_SiteId">
    <vt:lpwstr>f35a6974-607f-47d4-82d7-ff31d7dc53a5</vt:lpwstr>
  </property>
  <property fmtid="{D5CDD505-2E9C-101B-9397-08002B2CF9AE}" pid="8" name="MSIP_Label_3c9bec58-8084-492e-8360-0e1cfe36408c_ActionId">
    <vt:lpwstr>418c7886-0e79-46a6-a1b0-4a471b327484</vt:lpwstr>
  </property>
  <property fmtid="{D5CDD505-2E9C-101B-9397-08002B2CF9AE}" pid="9" name="MSIP_Label_3c9bec58-8084-492e-8360-0e1cfe36408c_ContentBits">
    <vt:lpwstr>0</vt:lpwstr>
  </property>
</Properties>
</file>